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67" r:id="rId5"/>
    <p:sldId id="263" r:id="rId6"/>
    <p:sldId id="273" r:id="rId7"/>
    <p:sldId id="275" r:id="rId8"/>
    <p:sldId id="274" r:id="rId9"/>
    <p:sldId id="276" r:id="rId10"/>
    <p:sldId id="277" r:id="rId11"/>
    <p:sldId id="278" r:id="rId12"/>
    <p:sldId id="279" r:id="rId13"/>
    <p:sldId id="272"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varScale="1">
        <p:scale>
          <a:sx n="77" d="100"/>
          <a:sy n="77" d="100"/>
        </p:scale>
        <p:origin x="-128" y="-5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F90B57D-6A01-425A-B669-A64BDDF9520A}"/>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8FE22D8-3C90-48A5-8C22-ABF006C346BF}"/>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908407-CC74-474A-9CE6-7503595127BC}"/>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C51D15A-8EA0-4F1C-9B7B-844343E1B74E}"/>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C326802-EB5E-4421-82C9-20594D665913}"/>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EC57F61-C114-4AB2-A6CF-738C432BD8A4}"/>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6" name="Footer Placeholder 5">
            <a:extLst>
              <a:ext uri="{FF2B5EF4-FFF2-40B4-BE49-F238E27FC236}">
                <a16:creationId xmlns:a16="http://schemas.microsoft.com/office/drawing/2014/main" xmlns=""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AF7F165-7E36-47B1-AF38-DB251AB6FF21}"/>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8" name="Footer Placeholder 7">
            <a:extLst>
              <a:ext uri="{FF2B5EF4-FFF2-40B4-BE49-F238E27FC236}">
                <a16:creationId xmlns:a16="http://schemas.microsoft.com/office/drawing/2014/main" xmlns=""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054FAEB-B499-4C46-A057-D823649278E7}"/>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4" name="Footer Placeholder 3">
            <a:extLst>
              <a:ext uri="{FF2B5EF4-FFF2-40B4-BE49-F238E27FC236}">
                <a16:creationId xmlns:a16="http://schemas.microsoft.com/office/drawing/2014/main" xmlns=""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42B8E4B-E8A4-446B-BBD2-4C200933B553}"/>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3" name="Footer Placeholder 2">
            <a:extLst>
              <a:ext uri="{FF2B5EF4-FFF2-40B4-BE49-F238E27FC236}">
                <a16:creationId xmlns:a16="http://schemas.microsoft.com/office/drawing/2014/main" xmlns=""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A685885-A8AE-4B7F-9E25-8F2468B6E81D}"/>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6" name="Footer Placeholder 5">
            <a:extLst>
              <a:ext uri="{FF2B5EF4-FFF2-40B4-BE49-F238E27FC236}">
                <a16:creationId xmlns:a16="http://schemas.microsoft.com/office/drawing/2014/main" xmlns=""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BFA73D5-E3F4-4673-83ED-BE884F233A4A}"/>
              </a:ext>
            </a:extLst>
          </p:cNvPr>
          <p:cNvSpPr>
            <a:spLocks noGrp="1"/>
          </p:cNvSpPr>
          <p:nvPr>
            <p:ph type="dt" sz="half" idx="10"/>
          </p:nvPr>
        </p:nvSpPr>
        <p:spPr/>
        <p:txBody>
          <a:bodyPr/>
          <a:lstStyle/>
          <a:p>
            <a:fld id="{4109A3AE-CEB5-4D63-8C4E-0A0F41805711}" type="datetimeFigureOut">
              <a:rPr lang="en-US" smtClean="0"/>
              <a:t>1/28/19</a:t>
            </a:fld>
            <a:endParaRPr lang="en-US"/>
          </a:p>
        </p:txBody>
      </p:sp>
      <p:sp>
        <p:nvSpPr>
          <p:cNvPr id="6" name="Footer Placeholder 5">
            <a:extLst>
              <a:ext uri="{FF2B5EF4-FFF2-40B4-BE49-F238E27FC236}">
                <a16:creationId xmlns:a16="http://schemas.microsoft.com/office/drawing/2014/main" xmlns=""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1/28/19</a:t>
            </a:fld>
            <a:endParaRPr lang="en-US"/>
          </a:p>
        </p:txBody>
      </p:sp>
      <p:sp>
        <p:nvSpPr>
          <p:cNvPr id="5" name="Footer Placeholder 4">
            <a:extLst>
              <a:ext uri="{FF2B5EF4-FFF2-40B4-BE49-F238E27FC236}">
                <a16:creationId xmlns:a16="http://schemas.microsoft.com/office/drawing/2014/main" xmlns=""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DF6DF-5674-4CF0-8560-B74D60B3FE8B}"/>
              </a:ext>
            </a:extLst>
          </p:cNvPr>
          <p:cNvSpPr>
            <a:spLocks noGrp="1"/>
          </p:cNvSpPr>
          <p:nvPr>
            <p:ph type="ctrTitle"/>
          </p:nvPr>
        </p:nvSpPr>
        <p:spPr/>
        <p:txBody>
          <a:bodyPr/>
          <a:lstStyle/>
          <a:p>
            <a:r>
              <a:rPr lang="en-US" dirty="0"/>
              <a:t>Land cover map</a:t>
            </a:r>
          </a:p>
        </p:txBody>
      </p:sp>
      <p:sp>
        <p:nvSpPr>
          <p:cNvPr id="3" name="Subtitle 2">
            <a:extLst>
              <a:ext uri="{FF2B5EF4-FFF2-40B4-BE49-F238E27FC236}">
                <a16:creationId xmlns:a16="http://schemas.microsoft.com/office/drawing/2014/main" xmlns="" id="{3C52D33D-F581-479E-A890-CEE3F50D28C0}"/>
              </a:ext>
            </a:extLst>
          </p:cNvPr>
          <p:cNvSpPr>
            <a:spLocks noGrp="1"/>
          </p:cNvSpPr>
          <p:nvPr>
            <p:ph type="subTitle" idx="1"/>
          </p:nvPr>
        </p:nvSpPr>
        <p:spPr/>
        <p:txBody>
          <a:bodyPr/>
          <a:lstStyle/>
          <a:p>
            <a:r>
              <a:rPr lang="en-US" dirty="0"/>
              <a:t>Jan 31, 2018</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D4C74E3-AB4C-4B6B-B3D5-0A1C26E1277F}"/>
              </a:ext>
            </a:extLst>
          </p:cNvPr>
          <p:cNvPicPr>
            <a:picLocks noChangeAspect="1"/>
          </p:cNvPicPr>
          <p:nvPr/>
        </p:nvPicPr>
        <p:blipFill rotWithShape="1">
          <a:blip r:embed="rId2"/>
          <a:srcRect l="32603" t="65370" r="23485" b="3688"/>
          <a:stretch/>
        </p:blipFill>
        <p:spPr>
          <a:xfrm>
            <a:off x="259134" y="485032"/>
            <a:ext cx="6949005" cy="2754279"/>
          </a:xfrm>
          <a:prstGeom prst="rect">
            <a:avLst/>
          </a:prstGeom>
        </p:spPr>
      </p:pic>
      <p:sp>
        <p:nvSpPr>
          <p:cNvPr id="3" name="Rectangle 2">
            <a:extLst>
              <a:ext uri="{FF2B5EF4-FFF2-40B4-BE49-F238E27FC236}">
                <a16:creationId xmlns:a16="http://schemas.microsoft.com/office/drawing/2014/main" xmlns="" id="{1D874751-C20F-4112-B4DA-AAF69DFC9A10}"/>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pic>
        <p:nvPicPr>
          <p:cNvPr id="4" name="Picture 3">
            <a:extLst>
              <a:ext uri="{FF2B5EF4-FFF2-40B4-BE49-F238E27FC236}">
                <a16:creationId xmlns:a16="http://schemas.microsoft.com/office/drawing/2014/main" xmlns="" id="{1CFFB3B8-765C-48A4-B602-F7DBE4E212DC}"/>
              </a:ext>
            </a:extLst>
          </p:cNvPr>
          <p:cNvPicPr>
            <a:picLocks noChangeAspect="1"/>
          </p:cNvPicPr>
          <p:nvPr/>
        </p:nvPicPr>
        <p:blipFill rotWithShape="1">
          <a:blip r:embed="rId3"/>
          <a:srcRect l="32633" t="64823" r="22288" b="2128"/>
          <a:stretch/>
        </p:blipFill>
        <p:spPr>
          <a:xfrm>
            <a:off x="259134" y="4201317"/>
            <a:ext cx="5496128" cy="2266545"/>
          </a:xfrm>
          <a:prstGeom prst="rect">
            <a:avLst/>
          </a:prstGeom>
        </p:spPr>
      </p:pic>
      <p:sp>
        <p:nvSpPr>
          <p:cNvPr id="5" name="Rectangle 4">
            <a:extLst>
              <a:ext uri="{FF2B5EF4-FFF2-40B4-BE49-F238E27FC236}">
                <a16:creationId xmlns:a16="http://schemas.microsoft.com/office/drawing/2014/main" xmlns="" id="{5E46FE1F-6120-4D3C-8F48-5833CAB3686F}"/>
              </a:ext>
            </a:extLst>
          </p:cNvPr>
          <p:cNvSpPr/>
          <p:nvPr/>
        </p:nvSpPr>
        <p:spPr>
          <a:xfrm>
            <a:off x="7273876" y="0"/>
            <a:ext cx="4691974" cy="3539431"/>
          </a:xfrm>
          <a:prstGeom prst="rect">
            <a:avLst/>
          </a:prstGeom>
        </p:spPr>
        <p:txBody>
          <a:bodyPr wrap="square">
            <a:spAutoFit/>
          </a:bodyPr>
          <a:lstStyle/>
          <a:p>
            <a:pPr marL="285750" indent="-285750">
              <a:buFont typeface="Arial" panose="020B0604020202020204" pitchFamily="34" charset="0"/>
              <a:buChar char="•"/>
            </a:pPr>
            <a:r>
              <a:rPr lang="en-US" sz="1400" dirty="0"/>
              <a:t>Red parts actually captured the green center pivots well, but projecting to 500m created something completely offset from original red dots</a:t>
            </a:r>
          </a:p>
          <a:p>
            <a:pPr marL="285750" indent="-285750">
              <a:buFont typeface="Arial" panose="020B0604020202020204" pitchFamily="34" charset="0"/>
              <a:buChar char="•"/>
            </a:pPr>
            <a:r>
              <a:rPr lang="en-US" sz="1400" dirty="0"/>
              <a:t>When </a:t>
            </a:r>
            <a:r>
              <a:rPr lang="en-US" sz="1400" dirty="0" err="1"/>
              <a:t>reprojecting</a:t>
            </a:r>
            <a:r>
              <a:rPr lang="en-US" sz="1400" dirty="0"/>
              <a:t> and doing </a:t>
            </a:r>
            <a:r>
              <a:rPr lang="en-US" sz="1400" dirty="0" err="1"/>
              <a:t>reduceToVectors</a:t>
            </a:r>
            <a:r>
              <a:rPr lang="en-US" sz="1400" dirty="0"/>
              <a:t> at 30m, unlike before, actually got some blue (post reprojection) dots and got nine actual detected CP features – takeaway: the </a:t>
            </a:r>
            <a:r>
              <a:rPr lang="en-US" sz="1400" dirty="0" err="1"/>
              <a:t>reduceToVectors</a:t>
            </a:r>
            <a:r>
              <a:rPr lang="en-US" sz="1400" dirty="0"/>
              <a:t>() should be done at 30m and probably at start or end of growing season</a:t>
            </a:r>
          </a:p>
          <a:p>
            <a:pPr marL="285750" indent="-285750">
              <a:buFont typeface="Arial" panose="020B0604020202020204" pitchFamily="34" charset="0"/>
              <a:buChar char="•"/>
            </a:pPr>
            <a:r>
              <a:rPr lang="en-US" sz="1400" dirty="0"/>
              <a:t>TAKEAWAY: do </a:t>
            </a:r>
            <a:r>
              <a:rPr lang="en-US" sz="1400" dirty="0" err="1"/>
              <a:t>reduceToVectors</a:t>
            </a:r>
            <a:r>
              <a:rPr lang="en-US" sz="1400" dirty="0"/>
              <a:t>() analysis at 30m scale. If the area actually has obvious center pivots, </a:t>
            </a:r>
            <a:r>
              <a:rPr lang="en-US" sz="1400" dirty="0" err="1"/>
              <a:t>reduceToVectors</a:t>
            </a:r>
            <a:r>
              <a:rPr lang="en-US" sz="1400" dirty="0"/>
              <a:t>() and reprojection() will pick them </a:t>
            </a:r>
            <a:r>
              <a:rPr lang="en-US" sz="1400" dirty="0" smtClean="0"/>
              <a:t>up. Otherwise, doing </a:t>
            </a:r>
            <a:r>
              <a:rPr lang="en-US" sz="1400" dirty="0" err="1" smtClean="0"/>
              <a:t>reduceToVectors</a:t>
            </a:r>
            <a:r>
              <a:rPr lang="en-US" sz="1400" dirty="0" smtClean="0"/>
              <a:t>() at 30m will give no results, which is good.</a:t>
            </a:r>
          </a:p>
          <a:p>
            <a:pPr marL="285750" indent="-285750">
              <a:buFont typeface="Arial" panose="020B0604020202020204" pitchFamily="34" charset="0"/>
              <a:buChar char="•"/>
            </a:pPr>
            <a:r>
              <a:rPr lang="en-US" sz="1400" dirty="0" smtClean="0"/>
              <a:t>Perhaps it ‘looked like’ red dots were showing up at zoomed out level was because neighboring areas ‘contributed’ the red dots.</a:t>
            </a:r>
            <a:endParaRPr lang="en-US" sz="1400" dirty="0"/>
          </a:p>
        </p:txBody>
      </p:sp>
      <p:pic>
        <p:nvPicPr>
          <p:cNvPr id="6" name="Picture 5">
            <a:extLst>
              <a:ext uri="{FF2B5EF4-FFF2-40B4-BE49-F238E27FC236}">
                <a16:creationId xmlns:a16="http://schemas.microsoft.com/office/drawing/2014/main" xmlns="" id="{911C635C-14C3-426A-9744-AB3194E280A1}"/>
              </a:ext>
            </a:extLst>
          </p:cNvPr>
          <p:cNvPicPr>
            <a:picLocks noChangeAspect="1"/>
          </p:cNvPicPr>
          <p:nvPr/>
        </p:nvPicPr>
        <p:blipFill rotWithShape="1">
          <a:blip r:embed="rId4"/>
          <a:srcRect l="20585" t="59574" r="50000" b="18582"/>
          <a:stretch/>
        </p:blipFill>
        <p:spPr>
          <a:xfrm>
            <a:off x="6096000" y="4201317"/>
            <a:ext cx="5425966" cy="2266545"/>
          </a:xfrm>
          <a:prstGeom prst="rect">
            <a:avLst/>
          </a:prstGeom>
        </p:spPr>
      </p:pic>
      <p:sp>
        <p:nvSpPr>
          <p:cNvPr id="7" name="Rectangle 6">
            <a:extLst>
              <a:ext uri="{FF2B5EF4-FFF2-40B4-BE49-F238E27FC236}">
                <a16:creationId xmlns:a16="http://schemas.microsoft.com/office/drawing/2014/main" xmlns=""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8" name="Rectangle 7">
            <a:extLst>
              <a:ext uri="{FF2B5EF4-FFF2-40B4-BE49-F238E27FC236}">
                <a16:creationId xmlns:a16="http://schemas.microsoft.com/office/drawing/2014/main" xmlns="" id="{01FD168A-5DB4-44F8-91D5-3F8E2F2322D5}"/>
              </a:ext>
            </a:extLst>
          </p:cNvPr>
          <p:cNvSpPr/>
          <p:nvPr/>
        </p:nvSpPr>
        <p:spPr>
          <a:xfrm>
            <a:off x="2096532" y="3893540"/>
            <a:ext cx="1821332" cy="307777"/>
          </a:xfrm>
          <a:prstGeom prst="rect">
            <a:avLst/>
          </a:prstGeom>
        </p:spPr>
        <p:txBody>
          <a:bodyPr wrap="none">
            <a:spAutoFit/>
          </a:bodyPr>
          <a:lstStyle/>
          <a:p>
            <a:r>
              <a:rPr lang="en-US" sz="1400" dirty="0" err="1"/>
              <a:t>Reprojected</a:t>
            </a:r>
            <a:r>
              <a:rPr lang="en-US" sz="1400" dirty="0"/>
              <a:t>() at 500m</a:t>
            </a:r>
          </a:p>
        </p:txBody>
      </p:sp>
      <p:sp>
        <p:nvSpPr>
          <p:cNvPr id="9" name="Rectangle 8">
            <a:extLst>
              <a:ext uri="{FF2B5EF4-FFF2-40B4-BE49-F238E27FC236}">
                <a16:creationId xmlns:a16="http://schemas.microsoft.com/office/drawing/2014/main" xmlns="" id="{8416CBB8-E7E1-4BE3-A435-222F4774D20A}"/>
              </a:ext>
            </a:extLst>
          </p:cNvPr>
          <p:cNvSpPr/>
          <p:nvPr/>
        </p:nvSpPr>
        <p:spPr>
          <a:xfrm>
            <a:off x="7803386" y="3893539"/>
            <a:ext cx="1729961" cy="307777"/>
          </a:xfrm>
          <a:prstGeom prst="rect">
            <a:avLst/>
          </a:prstGeom>
        </p:spPr>
        <p:txBody>
          <a:bodyPr wrap="none">
            <a:spAutoFit/>
          </a:bodyPr>
          <a:lstStyle/>
          <a:p>
            <a:r>
              <a:rPr lang="en-US" sz="1400" dirty="0" err="1"/>
              <a:t>Reprojected</a:t>
            </a:r>
            <a:r>
              <a:rPr lang="en-US" sz="1400" dirty="0"/>
              <a:t>() at 30m</a:t>
            </a:r>
          </a:p>
        </p:txBody>
      </p:sp>
    </p:spTree>
    <p:extLst>
      <p:ext uri="{BB962C8B-B14F-4D97-AF65-F5344CB8AC3E}">
        <p14:creationId xmlns:p14="http://schemas.microsoft.com/office/powerpoint/2010/main" val="261589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5592659" cy="369332"/>
          </a:xfrm>
          <a:prstGeom prst="rect">
            <a:avLst/>
          </a:prstGeom>
          <a:noFill/>
        </p:spPr>
        <p:txBody>
          <a:bodyPr wrap="none" rtlCol="0">
            <a:spAutoFit/>
          </a:bodyPr>
          <a:lstStyle/>
          <a:p>
            <a:r>
              <a:rPr lang="en-US" dirty="0" smtClean="0"/>
              <a:t>Center pivot detection: accuracy assessment at point level</a:t>
            </a:r>
            <a:endParaRPr lang="en-US" dirty="0"/>
          </a:p>
        </p:txBody>
      </p:sp>
      <p:sp>
        <p:nvSpPr>
          <p:cNvPr id="3" name="TextBox 2"/>
          <p:cNvSpPr txBox="1"/>
          <p:nvPr/>
        </p:nvSpPr>
        <p:spPr>
          <a:xfrm>
            <a:off x="131940" y="791784"/>
            <a:ext cx="5656890" cy="923330"/>
          </a:xfrm>
          <a:prstGeom prst="rect">
            <a:avLst/>
          </a:prstGeom>
          <a:noFill/>
        </p:spPr>
        <p:txBody>
          <a:bodyPr wrap="square" rtlCol="0">
            <a:spAutoFit/>
          </a:bodyPr>
          <a:lstStyle/>
          <a:p>
            <a:r>
              <a:rPr lang="en-US" dirty="0" smtClean="0"/>
              <a:t>Individual CPs: False positive</a:t>
            </a:r>
          </a:p>
          <a:p>
            <a:pPr marL="285750" indent="-285750">
              <a:buFontTx/>
              <a:buChar char="-"/>
            </a:pPr>
            <a:r>
              <a:rPr lang="en-US" dirty="0" smtClean="0"/>
              <a:t>After masking out map3 </a:t>
            </a:r>
            <a:r>
              <a:rPr lang="en-US" dirty="0" err="1" smtClean="0"/>
              <a:t>nonagri</a:t>
            </a:r>
            <a:r>
              <a:rPr lang="en-US" dirty="0" smtClean="0"/>
              <a:t>, still detected center pivot that doesn’t overlap with reported CP. </a:t>
            </a:r>
          </a:p>
        </p:txBody>
      </p:sp>
      <p:sp>
        <p:nvSpPr>
          <p:cNvPr id="4" name="TextBox 3"/>
          <p:cNvSpPr txBox="1"/>
          <p:nvPr/>
        </p:nvSpPr>
        <p:spPr>
          <a:xfrm>
            <a:off x="6102186" y="989729"/>
            <a:ext cx="5838306" cy="923330"/>
          </a:xfrm>
          <a:prstGeom prst="rect">
            <a:avLst/>
          </a:prstGeom>
          <a:noFill/>
        </p:spPr>
        <p:txBody>
          <a:bodyPr wrap="square" rtlCol="0">
            <a:spAutoFit/>
          </a:bodyPr>
          <a:lstStyle/>
          <a:p>
            <a:r>
              <a:rPr lang="en-US" dirty="0" smtClean="0"/>
              <a:t>Individual CPs: False negative</a:t>
            </a:r>
          </a:p>
          <a:p>
            <a:r>
              <a:rPr lang="en-US" dirty="0" smtClean="0"/>
              <a:t>- Reported center pivot doesn’t overlap with any of the detected center pivot</a:t>
            </a:r>
            <a:endParaRPr lang="en-US" dirty="0"/>
          </a:p>
        </p:txBody>
      </p:sp>
      <p:sp>
        <p:nvSpPr>
          <p:cNvPr id="5" name="Rectangle 4">
            <a:extLst>
              <a:ext uri="{FF2B5EF4-FFF2-40B4-BE49-F238E27FC236}">
                <a16:creationId xmlns:a16="http://schemas.microsoft.com/office/drawing/2014/main" xmlns=""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graphicFrame>
        <p:nvGraphicFramePr>
          <p:cNvPr id="8" name="Table 7"/>
          <p:cNvGraphicFramePr>
            <a:graphicFrameLocks noGrp="1"/>
          </p:cNvGraphicFramePr>
          <p:nvPr>
            <p:extLst>
              <p:ext uri="{D42A27DB-BD31-4B8C-83A1-F6EECF244321}">
                <p14:modId xmlns:p14="http://schemas.microsoft.com/office/powerpoint/2010/main" val="693113609"/>
              </p:ext>
            </p:extLst>
          </p:nvPr>
        </p:nvGraphicFramePr>
        <p:xfrm>
          <a:off x="1504243" y="2352719"/>
          <a:ext cx="9149842" cy="1651000"/>
        </p:xfrm>
        <a:graphic>
          <a:graphicData uri="http://schemas.openxmlformats.org/drawingml/2006/table">
            <a:tbl>
              <a:tblPr bandRow="1">
                <a:tableStyleId>{7E9639D4-E3E2-4D34-9284-5A2195B3D0D7}</a:tableStyleId>
              </a:tblPr>
              <a:tblGrid>
                <a:gridCol w="2025129"/>
                <a:gridCol w="3393537"/>
                <a:gridCol w="3731176"/>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smtClean="0"/>
                        <a:t>Reported</a:t>
                      </a:r>
                      <a:r>
                        <a:rPr lang="en-US" b="1" baseline="0" dirty="0" smtClean="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smtClean="0"/>
                        <a:t>Reported not</a:t>
                      </a:r>
                      <a:r>
                        <a:rPr lang="en-US" b="1" baseline="0" dirty="0" smtClean="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b="1" dirty="0" smtClean="0"/>
                        <a:t>Detected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Spatial join detected features and reported features -&gt; intersection</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False positive = (detected CPs – intersection)/(reported CPs)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70840">
                <a:tc>
                  <a:txBody>
                    <a:bodyPr/>
                    <a:lstStyle/>
                    <a:p>
                      <a:r>
                        <a:rPr lang="en-US" b="1" dirty="0" smtClean="0"/>
                        <a:t>Detected not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False negative</a:t>
                      </a:r>
                      <a:r>
                        <a:rPr lang="en-US" baseline="0" dirty="0" smtClean="0"/>
                        <a:t> = (reported CPs – intersection)/(reported CPs)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smtClean="0"/>
                        <a:t>N/A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pic>
        <p:nvPicPr>
          <p:cNvPr id="9" name="Picture 8"/>
          <p:cNvPicPr>
            <a:picLocks noChangeAspect="1"/>
          </p:cNvPicPr>
          <p:nvPr/>
        </p:nvPicPr>
        <p:blipFill>
          <a:blip r:embed="rId2"/>
          <a:stretch>
            <a:fillRect/>
          </a:stretch>
        </p:blipFill>
        <p:spPr>
          <a:xfrm>
            <a:off x="4131644" y="4331440"/>
            <a:ext cx="3289300" cy="2273300"/>
          </a:xfrm>
          <a:prstGeom prst="rect">
            <a:avLst/>
          </a:prstGeom>
        </p:spPr>
      </p:pic>
      <p:sp>
        <p:nvSpPr>
          <p:cNvPr id="10" name="TextBox 9"/>
          <p:cNvSpPr txBox="1"/>
          <p:nvPr/>
        </p:nvSpPr>
        <p:spPr>
          <a:xfrm>
            <a:off x="7537022" y="5047620"/>
            <a:ext cx="3155844" cy="923330"/>
          </a:xfrm>
          <a:prstGeom prst="rect">
            <a:avLst/>
          </a:prstGeom>
          <a:noFill/>
        </p:spPr>
        <p:txBody>
          <a:bodyPr wrap="none" rtlCol="0">
            <a:spAutoFit/>
          </a:bodyPr>
          <a:lstStyle/>
          <a:p>
            <a:r>
              <a:rPr lang="en-US" dirty="0" smtClean="0"/>
              <a:t>Big circle = 2km radius test area</a:t>
            </a:r>
          </a:p>
          <a:p>
            <a:r>
              <a:rPr lang="en-US" dirty="0" smtClean="0"/>
              <a:t>Small circles = reported CP</a:t>
            </a:r>
          </a:p>
          <a:p>
            <a:r>
              <a:rPr lang="en-US" dirty="0" smtClean="0"/>
              <a:t>Points = detected CP</a:t>
            </a:r>
            <a:endParaRPr lang="en-US" dirty="0"/>
          </a:p>
        </p:txBody>
      </p:sp>
    </p:spTree>
    <p:extLst>
      <p:ext uri="{BB962C8B-B14F-4D97-AF65-F5344CB8AC3E}">
        <p14:creationId xmlns:p14="http://schemas.microsoft.com/office/powerpoint/2010/main" val="124836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5567525" cy="369332"/>
          </a:xfrm>
          <a:prstGeom prst="rect">
            <a:avLst/>
          </a:prstGeom>
          <a:noFill/>
        </p:spPr>
        <p:txBody>
          <a:bodyPr wrap="none" rtlCol="0">
            <a:spAutoFit/>
          </a:bodyPr>
          <a:lstStyle/>
          <a:p>
            <a:r>
              <a:rPr lang="en-US" dirty="0" smtClean="0"/>
              <a:t>Center pivot detection: accuracy assessment at area level</a:t>
            </a:r>
            <a:endParaRPr lang="en-US" dirty="0"/>
          </a:p>
        </p:txBody>
      </p:sp>
      <p:sp>
        <p:nvSpPr>
          <p:cNvPr id="5" name="Rectangle 4">
            <a:extLst>
              <a:ext uri="{FF2B5EF4-FFF2-40B4-BE49-F238E27FC236}">
                <a16:creationId xmlns:a16="http://schemas.microsoft.com/office/drawing/2014/main" xmlns=""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6" name="TextBox 5"/>
          <p:cNvSpPr txBox="1"/>
          <p:nvPr/>
        </p:nvSpPr>
        <p:spPr>
          <a:xfrm>
            <a:off x="428802" y="1633053"/>
            <a:ext cx="2718413" cy="646331"/>
          </a:xfrm>
          <a:prstGeom prst="rect">
            <a:avLst/>
          </a:prstGeom>
          <a:noFill/>
        </p:spPr>
        <p:txBody>
          <a:bodyPr wrap="none" rtlCol="0">
            <a:spAutoFit/>
          </a:bodyPr>
          <a:lstStyle/>
          <a:p>
            <a:r>
              <a:rPr lang="en-US" dirty="0" smtClean="0"/>
              <a:t>Areas of CPs: False positive</a:t>
            </a:r>
          </a:p>
          <a:p>
            <a:endParaRPr lang="en-US" dirty="0"/>
          </a:p>
        </p:txBody>
      </p:sp>
      <p:sp>
        <p:nvSpPr>
          <p:cNvPr id="7" name="TextBox 6"/>
          <p:cNvSpPr txBox="1"/>
          <p:nvPr/>
        </p:nvSpPr>
        <p:spPr>
          <a:xfrm>
            <a:off x="692680" y="923747"/>
            <a:ext cx="10967440" cy="646331"/>
          </a:xfrm>
          <a:prstGeom prst="rect">
            <a:avLst/>
          </a:prstGeom>
          <a:noFill/>
        </p:spPr>
        <p:txBody>
          <a:bodyPr wrap="square" rtlCol="0">
            <a:spAutoFit/>
          </a:bodyPr>
          <a:lstStyle/>
          <a:p>
            <a:r>
              <a:rPr lang="en-US" dirty="0" smtClean="0"/>
              <a:t>Ultimately, will want to get rid of entire areas of CPs because don’t know what radius to associate with each detected CP centroid. Assume need to get rid of an area up to 1000m from the detected centroid.</a:t>
            </a:r>
            <a:endParaRPr lang="en-US" dirty="0"/>
          </a:p>
        </p:txBody>
      </p:sp>
    </p:spTree>
    <p:extLst>
      <p:ext uri="{BB962C8B-B14F-4D97-AF65-F5344CB8AC3E}">
        <p14:creationId xmlns:p14="http://schemas.microsoft.com/office/powerpoint/2010/main" val="134206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8038353" cy="3139321"/>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Choose center pivot detection method + produce center pivot mask</a:t>
            </a:r>
          </a:p>
          <a:p>
            <a:pPr marL="285750" indent="-285750">
              <a:buFontTx/>
              <a:buChar char="-"/>
            </a:pPr>
            <a:r>
              <a:rPr lang="en-US" dirty="0"/>
              <a:t>Method for taking centroid pixels and turning them into polygons of CPIS, or come up with accuracy metric that doesn’t require polygons</a:t>
            </a:r>
          </a:p>
          <a:p>
            <a:pPr marL="285750" indent="-285750">
              <a:buFontTx/>
              <a:buChar char="-"/>
            </a:pPr>
            <a:r>
              <a:rPr lang="en-US" dirty="0"/>
              <a:t>Plan for which images to download from Planet Labs</a:t>
            </a:r>
          </a:p>
          <a:p>
            <a:pPr marL="742950" lvl="1" indent="-285750">
              <a:buFontTx/>
              <a:buChar char="-"/>
            </a:pPr>
            <a:r>
              <a:rPr lang="en-US" dirty="0"/>
              <a:t>Temporal resolution</a:t>
            </a:r>
          </a:p>
          <a:p>
            <a:pPr marL="742950" lvl="1" indent="-285750">
              <a:buFontTx/>
              <a:buChar char="-"/>
            </a:pPr>
            <a:r>
              <a:rPr lang="en-US" dirty="0"/>
              <a:t>Location (sampled by soy area)</a:t>
            </a:r>
          </a:p>
          <a:p>
            <a:pPr marL="742950" lvl="1" indent="-285750">
              <a:buFontTx/>
              <a:buChar char="-"/>
            </a:pPr>
            <a:r>
              <a:rPr lang="en-US" dirty="0"/>
              <a:t>Cloud and view angle</a:t>
            </a:r>
          </a:p>
          <a:p>
            <a:pPr marL="742950" lvl="1" indent="-285750">
              <a:buFontTx/>
              <a:buChar char="-"/>
            </a:pPr>
            <a:r>
              <a:rPr lang="en-US" dirty="0" err="1"/>
              <a:t>QuickBird</a:t>
            </a:r>
            <a:r>
              <a:rPr lang="en-US" dirty="0"/>
              <a:t> </a:t>
            </a:r>
            <a:r>
              <a:rPr lang="en-US" dirty="0" err="1"/>
              <a:t>vs</a:t>
            </a:r>
            <a:r>
              <a:rPr lang="en-US" dirty="0"/>
              <a:t> Planet Scope satellite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750235" y="2599765"/>
            <a:ext cx="4390745" cy="461665"/>
          </a:xfrm>
          <a:prstGeom prst="rect">
            <a:avLst/>
          </a:prstGeom>
          <a:noFill/>
        </p:spPr>
        <p:txBody>
          <a:bodyPr wrap="none" rtlCol="0">
            <a:spAutoFit/>
          </a:bodyPr>
          <a:lstStyle/>
          <a:p>
            <a:r>
              <a:rPr lang="en-US" sz="2400" dirty="0"/>
              <a:t>Land Cover Classification (for soy)</a:t>
            </a:r>
          </a:p>
        </p:txBody>
      </p:sp>
    </p:spTree>
    <p:extLst>
      <p:ext uri="{BB962C8B-B14F-4D97-AF65-F5344CB8AC3E}">
        <p14:creationId xmlns:p14="http://schemas.microsoft.com/office/powerpoint/2010/main" val="3588275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324" y="198893"/>
            <a:ext cx="11290270" cy="4247317"/>
          </a:xfrm>
          <a:prstGeom prst="rect">
            <a:avLst/>
          </a:prstGeom>
          <a:noFill/>
        </p:spPr>
        <p:txBody>
          <a:bodyPr wrap="none" rtlCol="0">
            <a:spAutoFit/>
          </a:bodyPr>
          <a:lstStyle/>
          <a:p>
            <a:r>
              <a:rPr lang="en-US" dirty="0"/>
              <a:t>Validation with commercial high resolution satellite imagery</a:t>
            </a:r>
          </a:p>
          <a:p>
            <a:endParaRPr lang="en-US" dirty="0"/>
          </a:p>
          <a:p>
            <a:pPr marL="285750" indent="-285750">
              <a:buFont typeface="Arial"/>
              <a:buChar char="•"/>
            </a:pPr>
            <a:r>
              <a:rPr lang="en-US" dirty="0"/>
              <a:t>Requested quote from Satellite Imaging Corp (</a:t>
            </a:r>
            <a:r>
              <a:rPr lang="en-US" dirty="0" err="1"/>
              <a:t>QuickBird</a:t>
            </a:r>
            <a:r>
              <a:rPr lang="en-US" dirty="0"/>
              <a:t>) – but was directed to </a:t>
            </a:r>
            <a:r>
              <a:rPr lang="en-US" dirty="0" err="1"/>
              <a:t>PlanetLabs</a:t>
            </a:r>
            <a:endParaRPr lang="en-US" dirty="0"/>
          </a:p>
          <a:p>
            <a:pPr marL="285750" indent="-285750">
              <a:buFont typeface="Arial"/>
              <a:buChar char="•"/>
            </a:pPr>
            <a:r>
              <a:rPr lang="en-US" dirty="0"/>
              <a:t>Images searchable on </a:t>
            </a:r>
            <a:r>
              <a:rPr lang="en-US" dirty="0" err="1"/>
              <a:t>LandInfo</a:t>
            </a:r>
            <a:r>
              <a:rPr lang="en-US" dirty="0"/>
              <a:t>:</a:t>
            </a:r>
          </a:p>
          <a:p>
            <a:pPr marL="742950" lvl="1" indent="-285750">
              <a:buFont typeface="Arial"/>
              <a:buChar char="•"/>
            </a:pPr>
            <a:r>
              <a:rPr lang="en-US" dirty="0"/>
              <a:t>GeoEye-1</a:t>
            </a:r>
          </a:p>
          <a:p>
            <a:pPr marL="742950" lvl="1" indent="-285750">
              <a:buFont typeface="Arial"/>
              <a:buChar char="•"/>
            </a:pPr>
            <a:r>
              <a:rPr lang="en-US" dirty="0"/>
              <a:t>WorldView-1, to -4</a:t>
            </a:r>
          </a:p>
          <a:p>
            <a:pPr marL="742950" lvl="1" indent="-285750">
              <a:buFont typeface="Arial"/>
              <a:buChar char="•"/>
            </a:pPr>
            <a:r>
              <a:rPr lang="en-US" dirty="0"/>
              <a:t>IKONOS</a:t>
            </a:r>
          </a:p>
          <a:p>
            <a:pPr marL="742950" lvl="1" indent="-285750">
              <a:buFont typeface="Arial"/>
              <a:buChar char="•"/>
            </a:pPr>
            <a:r>
              <a:rPr lang="en-US" dirty="0"/>
              <a:t>SPOT 1- 7</a:t>
            </a:r>
          </a:p>
          <a:p>
            <a:pPr marL="742950" lvl="1" indent="-285750">
              <a:buFont typeface="Arial"/>
              <a:buChar char="•"/>
            </a:pPr>
            <a:r>
              <a:rPr lang="en-US" dirty="0" err="1"/>
              <a:t>RapidEye</a:t>
            </a:r>
            <a:endParaRPr lang="en-US" dirty="0"/>
          </a:p>
          <a:p>
            <a:pPr marL="742950" lvl="1" indent="-285750">
              <a:buFont typeface="Arial"/>
              <a:buChar char="•"/>
            </a:pPr>
            <a:r>
              <a:rPr lang="en-US" dirty="0" err="1"/>
              <a:t>PlanetScope</a:t>
            </a:r>
            <a:r>
              <a:rPr lang="en-US" dirty="0"/>
              <a:t>/Dove (Planet Labs)</a:t>
            </a:r>
          </a:p>
          <a:p>
            <a:pPr marL="742950" lvl="1" indent="-285750">
              <a:buFont typeface="Arial"/>
              <a:buChar char="•"/>
            </a:pPr>
            <a:r>
              <a:rPr lang="en-US" dirty="0" err="1"/>
              <a:t>QuickBird</a:t>
            </a:r>
            <a:r>
              <a:rPr lang="en-US" dirty="0"/>
              <a:t> (Planet Labs)</a:t>
            </a:r>
          </a:p>
          <a:p>
            <a:pPr marL="285750" indent="-285750">
              <a:buFont typeface="Arial"/>
              <a:buChar char="•"/>
            </a:pPr>
            <a:r>
              <a:rPr lang="en-US" dirty="0"/>
              <a:t>Planet Labs satellites</a:t>
            </a:r>
          </a:p>
          <a:p>
            <a:pPr marL="742950" lvl="1" indent="-285750">
              <a:buFont typeface="Arial"/>
              <a:buChar char="•"/>
            </a:pPr>
            <a:r>
              <a:rPr lang="en-US" dirty="0" err="1"/>
              <a:t>PlanetScope</a:t>
            </a:r>
            <a:r>
              <a:rPr lang="en-US" dirty="0"/>
              <a:t> (Planet Labs, 3m)</a:t>
            </a:r>
          </a:p>
          <a:p>
            <a:pPr marL="742950" lvl="1" indent="-285750">
              <a:buFont typeface="Arial"/>
              <a:buChar char="•"/>
            </a:pPr>
            <a:r>
              <a:rPr lang="en-US" dirty="0" err="1"/>
              <a:t>QuickBird</a:t>
            </a:r>
            <a:r>
              <a:rPr lang="en-US" dirty="0"/>
              <a:t> (Planet Labs, 5m) – requested </a:t>
            </a:r>
            <a:r>
              <a:rPr lang="en-US" dirty="0" err="1"/>
              <a:t>QuickBird</a:t>
            </a:r>
            <a:r>
              <a:rPr lang="en-US" dirty="0"/>
              <a:t> quote from Satellite Imaging Corp, redirected to </a:t>
            </a:r>
            <a:r>
              <a:rPr lang="en-US" dirty="0" err="1"/>
              <a:t>PlanetLabs</a:t>
            </a:r>
            <a:endParaRPr lang="en-US" dirty="0">
              <a:solidFill>
                <a:srgbClr val="FF0000"/>
              </a:solidFill>
            </a:endParaRPr>
          </a:p>
          <a:p>
            <a:pPr marL="285750" indent="-285750">
              <a:buFont typeface="Arial"/>
              <a:buChar char="•"/>
            </a:pPr>
            <a:endParaRPr lang="en-US" dirty="0"/>
          </a:p>
        </p:txBody>
      </p:sp>
      <p:sp>
        <p:nvSpPr>
          <p:cNvPr id="3" name="Rectangle 2"/>
          <p:cNvSpPr/>
          <p:nvPr/>
        </p:nvSpPr>
        <p:spPr>
          <a:xfrm>
            <a:off x="283883" y="4360894"/>
            <a:ext cx="6096000" cy="1200329"/>
          </a:xfrm>
          <a:prstGeom prst="rect">
            <a:avLst/>
          </a:prstGeom>
        </p:spPr>
        <p:txBody>
          <a:bodyPr>
            <a:spAutoFit/>
          </a:bodyPr>
          <a:lstStyle/>
          <a:p>
            <a:r>
              <a:rPr lang="en-US" dirty="0"/>
              <a:t>Prices:</a:t>
            </a:r>
          </a:p>
          <a:p>
            <a:pPr marL="285750" indent="-285750">
              <a:buFont typeface="Arial"/>
              <a:buChar char="•"/>
            </a:pPr>
            <a:r>
              <a:rPr lang="en-US" dirty="0"/>
              <a:t>SPOT 6: $2.38/km2 with a minimum order of 100km2.</a:t>
            </a:r>
          </a:p>
          <a:p>
            <a:pPr marL="285750" indent="-285750">
              <a:buFont typeface="Arial"/>
              <a:buChar char="•"/>
            </a:pPr>
            <a:r>
              <a:rPr lang="en-US" dirty="0" err="1"/>
              <a:t>RapidEye</a:t>
            </a:r>
            <a:r>
              <a:rPr lang="en-US" dirty="0"/>
              <a:t>: $1.28/km2 wit minimum order of $5,000</a:t>
            </a:r>
          </a:p>
          <a:p>
            <a:pPr marL="285750" indent="-285750">
              <a:buFont typeface="Arial"/>
              <a:buChar char="•"/>
            </a:pPr>
            <a:r>
              <a:rPr lang="en-US" dirty="0"/>
              <a:t>WorldView2: $12.25/km2</a:t>
            </a:r>
          </a:p>
        </p:txBody>
      </p:sp>
    </p:spTree>
    <p:extLst>
      <p:ext uri="{BB962C8B-B14F-4D97-AF65-F5344CB8AC3E}">
        <p14:creationId xmlns:p14="http://schemas.microsoft.com/office/powerpoint/2010/main" val="124719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496235" y="2599765"/>
            <a:ext cx="5050481" cy="461665"/>
          </a:xfrm>
          <a:prstGeom prst="rect">
            <a:avLst/>
          </a:prstGeom>
          <a:noFill/>
        </p:spPr>
        <p:txBody>
          <a:bodyPr wrap="none" rtlCol="0">
            <a:spAutoFit/>
          </a:bodyPr>
          <a:lstStyle/>
          <a:p>
            <a:r>
              <a:rPr lang="en-US" sz="2400" dirty="0"/>
              <a:t>Land Cover Classification (center pivot)</a:t>
            </a:r>
          </a:p>
        </p:txBody>
      </p:sp>
    </p:spTree>
    <p:extLst>
      <p:ext uri="{BB962C8B-B14F-4D97-AF65-F5344CB8AC3E}">
        <p14:creationId xmlns:p14="http://schemas.microsoft.com/office/powerpoint/2010/main" val="256414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8F96F7D-6FE2-49A9-879E-6688B54DF401}"/>
              </a:ext>
            </a:extLst>
          </p:cNvPr>
          <p:cNvSpPr txBox="1"/>
          <p:nvPr/>
        </p:nvSpPr>
        <p:spPr>
          <a:xfrm>
            <a:off x="-1" y="76359"/>
            <a:ext cx="8113059" cy="3693319"/>
          </a:xfrm>
          <a:prstGeom prst="rect">
            <a:avLst/>
          </a:prstGeom>
          <a:noFill/>
        </p:spPr>
        <p:txBody>
          <a:bodyPr wrap="square" rtlCol="0">
            <a:spAutoFit/>
          </a:bodyPr>
          <a:lstStyle/>
          <a:p>
            <a:r>
              <a:rPr lang="en-US" dirty="0"/>
              <a:t>Center Pivot Edge detection method</a:t>
            </a:r>
          </a:p>
          <a:p>
            <a:r>
              <a:rPr lang="en-US" dirty="0"/>
              <a:t>Set up accuracy assessment/method tuning</a:t>
            </a:r>
          </a:p>
          <a:p>
            <a:endParaRPr lang="en-US" dirty="0"/>
          </a:p>
          <a:p>
            <a:pPr marL="342900" indent="-342900">
              <a:buAutoNum type="arabicPeriod"/>
            </a:pPr>
            <a:r>
              <a:rPr lang="en-US" dirty="0"/>
              <a:t>Randomly select 10 center pivot locations in 2014</a:t>
            </a:r>
          </a:p>
          <a:p>
            <a:pPr marL="342900" indent="-342900">
              <a:buAutoNum type="arabicPeriod"/>
            </a:pPr>
            <a:r>
              <a:rPr lang="en-US" dirty="0"/>
              <a:t>Take 2m radius circle around the randomly selected center pivot</a:t>
            </a:r>
          </a:p>
          <a:p>
            <a:pPr marL="342900" indent="-342900">
              <a:buAutoNum type="arabicPeriod"/>
            </a:pPr>
            <a:r>
              <a:rPr lang="en-US" dirty="0"/>
              <a:t>Do </a:t>
            </a:r>
            <a:r>
              <a:rPr lang="en-US" dirty="0" err="1"/>
              <a:t>reduceToVector</a:t>
            </a:r>
            <a:r>
              <a:rPr lang="en-US" dirty="0"/>
              <a:t> (computationally intensive!)</a:t>
            </a:r>
          </a:p>
          <a:p>
            <a:pPr marL="342900" indent="-342900">
              <a:buAutoNum type="arabicPeriod"/>
            </a:pPr>
            <a:r>
              <a:rPr lang="en-US" dirty="0"/>
              <a:t>Check overlap/nonoverlap of centroids with reported 2014 center pivot depending on:</a:t>
            </a:r>
          </a:p>
          <a:p>
            <a:pPr marL="800100" lvl="1" indent="-342900">
              <a:buAutoNum type="arabicPeriod"/>
            </a:pPr>
            <a:r>
              <a:rPr lang="en-US" dirty="0"/>
              <a:t>Kernel size(s)</a:t>
            </a:r>
          </a:p>
          <a:p>
            <a:pPr marL="800100" lvl="1" indent="-342900">
              <a:buAutoNum type="arabicPeriod"/>
            </a:pPr>
            <a:r>
              <a:rPr lang="en-US" dirty="0"/>
              <a:t>Landsat 8 day vs 32 day</a:t>
            </a:r>
          </a:p>
          <a:p>
            <a:pPr marL="800100" lvl="1" indent="-342900">
              <a:buAutoNum type="arabicPeriod"/>
            </a:pPr>
            <a:r>
              <a:rPr lang="en-US" dirty="0"/>
              <a:t>Date of Landsat image</a:t>
            </a:r>
          </a:p>
          <a:p>
            <a:pPr marL="800100" lvl="1" indent="-342900">
              <a:buAutoNum type="arabicPeriod"/>
            </a:pPr>
            <a:r>
              <a:rPr lang="en-US" dirty="0"/>
              <a:t>Landsat image edge cleaning method</a:t>
            </a:r>
          </a:p>
          <a:p>
            <a:pPr marL="800100" lvl="1" indent="-342900">
              <a:buAutoNum type="arabicPeriod"/>
            </a:pPr>
            <a:r>
              <a:rPr lang="en-US" dirty="0"/>
              <a:t>Location in Brazil</a:t>
            </a:r>
          </a:p>
        </p:txBody>
      </p:sp>
      <p:grpSp>
        <p:nvGrpSpPr>
          <p:cNvPr id="5" name="Group 4">
            <a:extLst>
              <a:ext uri="{FF2B5EF4-FFF2-40B4-BE49-F238E27FC236}">
                <a16:creationId xmlns:a16="http://schemas.microsoft.com/office/drawing/2014/main" xmlns="" id="{E34E5D15-8EA3-49F5-95CC-BEDB07A13943}"/>
              </a:ext>
            </a:extLst>
          </p:cNvPr>
          <p:cNvGrpSpPr/>
          <p:nvPr/>
        </p:nvGrpSpPr>
        <p:grpSpPr>
          <a:xfrm>
            <a:off x="8418696" y="317540"/>
            <a:ext cx="3645243" cy="3719385"/>
            <a:chOff x="8179637" y="332481"/>
            <a:chExt cx="3645243" cy="3719385"/>
          </a:xfrm>
        </p:grpSpPr>
        <p:pic>
          <p:nvPicPr>
            <p:cNvPr id="2" name="Picture 1">
              <a:extLst>
                <a:ext uri="{FF2B5EF4-FFF2-40B4-BE49-F238E27FC236}">
                  <a16:creationId xmlns:a16="http://schemas.microsoft.com/office/drawing/2014/main" xmlns="" id="{0D4FCB35-E735-4B3D-8B6E-F3C26EBD7EFB}"/>
                </a:ext>
              </a:extLst>
            </p:cNvPr>
            <p:cNvPicPr>
              <a:picLocks noChangeAspect="1"/>
            </p:cNvPicPr>
            <p:nvPr/>
          </p:nvPicPr>
          <p:blipFill rotWithShape="1">
            <a:blip r:embed="rId2"/>
            <a:srcRect l="31824" t="24144" r="38277" b="21622"/>
            <a:stretch/>
          </p:blipFill>
          <p:spPr>
            <a:xfrm>
              <a:off x="8179637" y="332481"/>
              <a:ext cx="3645243" cy="3719385"/>
            </a:xfrm>
            <a:prstGeom prst="rect">
              <a:avLst/>
            </a:prstGeom>
          </p:spPr>
        </p:pic>
        <p:sp>
          <p:nvSpPr>
            <p:cNvPr id="4" name="TextBox 3">
              <a:extLst>
                <a:ext uri="{FF2B5EF4-FFF2-40B4-BE49-F238E27FC236}">
                  <a16:creationId xmlns:a16="http://schemas.microsoft.com/office/drawing/2014/main" xmlns="" id="{340147B5-D867-44C6-B50D-053D7D14EC4A}"/>
                </a:ext>
              </a:extLst>
            </p:cNvPr>
            <p:cNvSpPr txBox="1"/>
            <p:nvPr/>
          </p:nvSpPr>
          <p:spPr>
            <a:xfrm>
              <a:off x="8179637" y="332481"/>
              <a:ext cx="2717988" cy="369332"/>
            </a:xfrm>
            <a:prstGeom prst="rect">
              <a:avLst/>
            </a:prstGeom>
            <a:noFill/>
          </p:spPr>
          <p:txBody>
            <a:bodyPr wrap="none" rtlCol="0">
              <a:spAutoFit/>
            </a:bodyPr>
            <a:lstStyle/>
            <a:p>
              <a:r>
                <a:rPr lang="en-US" dirty="0"/>
                <a:t>2014 reported center pivot</a:t>
              </a:r>
            </a:p>
          </p:txBody>
        </p:sp>
      </p:grpSp>
      <p:sp>
        <p:nvSpPr>
          <p:cNvPr id="6" name="Rectangle 5"/>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Tree>
    <p:extLst>
      <p:ext uri="{BB962C8B-B14F-4D97-AF65-F5344CB8AC3E}">
        <p14:creationId xmlns:p14="http://schemas.microsoft.com/office/powerpoint/2010/main" val="97027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AD4E7C-A915-404B-8E47-40F9D45D16A4}"/>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3" name="Rectangle 2">
            <a:extLst>
              <a:ext uri="{FF2B5EF4-FFF2-40B4-BE49-F238E27FC236}">
                <a16:creationId xmlns:a16="http://schemas.microsoft.com/office/drawing/2014/main" xmlns="" id="{6AB17187-77CB-49A6-9EE7-E113FAC9D903}"/>
              </a:ext>
            </a:extLst>
          </p:cNvPr>
          <p:cNvSpPr/>
          <p:nvPr/>
        </p:nvSpPr>
        <p:spPr>
          <a:xfrm>
            <a:off x="86134" y="135568"/>
            <a:ext cx="11988102" cy="2800767"/>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The number of detected CP depends on the scale used during </a:t>
            </a:r>
            <a:r>
              <a:rPr lang="en-US" sz="1600" dirty="0" err="1"/>
              <a:t>reduceToVectors</a:t>
            </a:r>
            <a:r>
              <a:rPr lang="en-US" sz="1600" dirty="0"/>
              <a:t>()</a:t>
            </a:r>
          </a:p>
          <a:p>
            <a:pPr marL="285750" indent="-285750">
              <a:buFont typeface="Arial" panose="020B0604020202020204" pitchFamily="34" charset="0"/>
              <a:buChar char="•"/>
            </a:pPr>
            <a:r>
              <a:rPr lang="en-US" sz="1600" dirty="0"/>
              <a:t>The ability to ‘see’ the red detected image pixels also depends on the scale; did </a:t>
            </a:r>
            <a:r>
              <a:rPr lang="en-US" sz="1600" dirty="0" err="1"/>
              <a:t>reproject</a:t>
            </a:r>
            <a:r>
              <a:rPr lang="en-US" sz="1600" dirty="0"/>
              <a:t>() to 500m to see dots that didn’t appear at 30m</a:t>
            </a:r>
          </a:p>
          <a:p>
            <a:pPr marL="285750" indent="-285750">
              <a:buFont typeface="Arial" panose="020B0604020202020204" pitchFamily="34" charset="0"/>
              <a:buChar char="•"/>
            </a:pPr>
            <a:r>
              <a:rPr lang="en-US" sz="1600" dirty="0"/>
              <a:t>For the same center pivot image, when add area of detected center pivot at 30m scale, get area of zero; at 500m scale, get area of 1km2. why? </a:t>
            </a:r>
          </a:p>
          <a:p>
            <a:pPr marL="285750" indent="-285750">
              <a:buFont typeface="Arial" panose="020B0604020202020204" pitchFamily="34" charset="0"/>
              <a:buChar char="•"/>
            </a:pPr>
            <a:r>
              <a:rPr lang="en-US" sz="1600" dirty="0"/>
              <a:t>NOTE that because I’m using a temporal composite, the </a:t>
            </a:r>
            <a:r>
              <a:rPr lang="en-US" sz="1600" dirty="0" err="1"/>
              <a:t>image.projection</a:t>
            </a:r>
            <a:r>
              <a:rPr lang="en-US" sz="1600" dirty="0"/>
              <a:t>().</a:t>
            </a:r>
            <a:r>
              <a:rPr lang="en-US" sz="1600" dirty="0" err="1"/>
              <a:t>nominalScale</a:t>
            </a:r>
            <a:r>
              <a:rPr lang="en-US" sz="1600" dirty="0"/>
              <a:t>() is 110 km/pixel!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Why do the result of </a:t>
            </a:r>
            <a:r>
              <a:rPr lang="en-US" sz="1600" dirty="0" err="1"/>
              <a:t>reduceToVectors</a:t>
            </a:r>
            <a:r>
              <a:rPr lang="en-US" sz="1600" dirty="0"/>
              <a:t>() and </a:t>
            </a:r>
            <a:r>
              <a:rPr lang="en-US" sz="1600" dirty="0" err="1"/>
              <a:t>reduceRegion</a:t>
            </a:r>
            <a:r>
              <a:rPr lang="en-US" sz="1600" dirty="0"/>
              <a:t>() change based on the scale used?</a:t>
            </a:r>
          </a:p>
          <a:p>
            <a:pPr marL="285750" indent="-285750">
              <a:buFont typeface="Arial" panose="020B0604020202020204" pitchFamily="34" charset="0"/>
              <a:buChar char="•"/>
            </a:pPr>
            <a:r>
              <a:rPr lang="en-US" sz="1600" dirty="0"/>
              <a:t>Why do the red dots disappear from </a:t>
            </a:r>
            <a:r>
              <a:rPr lang="en-US" sz="1600" dirty="0" err="1"/>
              <a:t>Map.addLayer</a:t>
            </a:r>
            <a:r>
              <a:rPr lang="en-US" sz="1600" dirty="0"/>
              <a:t>() at low scales (i.e. at 493m, it disappears but at 495m it’s still there). Similarly, at 494m the </a:t>
            </a:r>
            <a:r>
              <a:rPr lang="en-US" sz="1600" dirty="0" err="1"/>
              <a:t>reduceregion</a:t>
            </a:r>
            <a:r>
              <a:rPr lang="en-US" sz="1600" dirty="0"/>
              <a:t>() area is zero; at 495m it’s about 1km2</a:t>
            </a:r>
          </a:p>
        </p:txBody>
      </p:sp>
      <p:pic>
        <p:nvPicPr>
          <p:cNvPr id="4" name="Picture 3">
            <a:extLst>
              <a:ext uri="{FF2B5EF4-FFF2-40B4-BE49-F238E27FC236}">
                <a16:creationId xmlns:a16="http://schemas.microsoft.com/office/drawing/2014/main" xmlns="" id="{1CE9BC74-808B-4A3B-B491-975E62DF4CA2}"/>
              </a:ext>
            </a:extLst>
          </p:cNvPr>
          <p:cNvPicPr>
            <a:picLocks noChangeAspect="1"/>
          </p:cNvPicPr>
          <p:nvPr/>
        </p:nvPicPr>
        <p:blipFill rotWithShape="1">
          <a:blip r:embed="rId2"/>
          <a:srcRect l="33314" t="59535" r="29797" b="9767"/>
          <a:stretch/>
        </p:blipFill>
        <p:spPr>
          <a:xfrm>
            <a:off x="1190845" y="3211032"/>
            <a:ext cx="4497573" cy="2105247"/>
          </a:xfrm>
          <a:prstGeom prst="rect">
            <a:avLst/>
          </a:prstGeom>
        </p:spPr>
      </p:pic>
      <p:sp>
        <p:nvSpPr>
          <p:cNvPr id="5" name="Rectangle 4">
            <a:extLst>
              <a:ext uri="{FF2B5EF4-FFF2-40B4-BE49-F238E27FC236}">
                <a16:creationId xmlns:a16="http://schemas.microsoft.com/office/drawing/2014/main" xmlns="" id="{60D1828F-19A7-4A9E-9D5A-7007257792FE}"/>
              </a:ext>
            </a:extLst>
          </p:cNvPr>
          <p:cNvSpPr/>
          <p:nvPr/>
        </p:nvSpPr>
        <p:spPr>
          <a:xfrm>
            <a:off x="6750573" y="3477130"/>
            <a:ext cx="5323663" cy="1384995"/>
          </a:xfrm>
          <a:prstGeom prst="rect">
            <a:avLst/>
          </a:prstGeom>
        </p:spPr>
        <p:txBody>
          <a:bodyPr wrap="square">
            <a:spAutoFit/>
          </a:bodyPr>
          <a:lstStyle/>
          <a:p>
            <a:r>
              <a:rPr lang="en-US" sz="1400" dirty="0"/>
              <a:t>Blue = detected CP pixels, </a:t>
            </a:r>
            <a:r>
              <a:rPr lang="en-US" sz="1400" dirty="0" err="1"/>
              <a:t>reprojected</a:t>
            </a:r>
            <a:r>
              <a:rPr lang="en-US" sz="1400" dirty="0"/>
              <a:t> to 500m scale</a:t>
            </a:r>
          </a:p>
          <a:p>
            <a:r>
              <a:rPr lang="en-US" sz="1400" dirty="0"/>
              <a:t>Red = ‘original’ detected CP pixels (not </a:t>
            </a:r>
            <a:r>
              <a:rPr lang="en-US" sz="1400" dirty="0" err="1"/>
              <a:t>reprojected</a:t>
            </a:r>
            <a:r>
              <a:rPr lang="en-US" sz="1400" dirty="0"/>
              <a:t>)</a:t>
            </a:r>
          </a:p>
          <a:p>
            <a:r>
              <a:rPr lang="en-US" sz="1400" dirty="0" err="1"/>
              <a:t>Cirlce</a:t>
            </a:r>
            <a:r>
              <a:rPr lang="en-US" sz="1400" dirty="0"/>
              <a:t>: = 2km buffer around randomly chosen reported CP. </a:t>
            </a:r>
          </a:p>
          <a:p>
            <a:endParaRPr lang="en-US" sz="1400" dirty="0"/>
          </a:p>
          <a:p>
            <a:r>
              <a:rPr lang="en-US" sz="1400" dirty="0"/>
              <a:t>Similarly, no CPs were ‘detected’ at 30m </a:t>
            </a:r>
            <a:r>
              <a:rPr lang="en-US" sz="1400" dirty="0" err="1"/>
              <a:t>reduceToVectors</a:t>
            </a:r>
            <a:r>
              <a:rPr lang="en-US" sz="1400" dirty="0"/>
              <a:t>, but four were detected at 500m </a:t>
            </a:r>
            <a:r>
              <a:rPr lang="en-US" sz="1400" dirty="0" err="1"/>
              <a:t>reduceToVectors</a:t>
            </a:r>
            <a:endParaRPr lang="en-US" sz="1400" dirty="0"/>
          </a:p>
        </p:txBody>
      </p:sp>
    </p:spTree>
    <p:extLst>
      <p:ext uri="{BB962C8B-B14F-4D97-AF65-F5344CB8AC3E}">
        <p14:creationId xmlns:p14="http://schemas.microsoft.com/office/powerpoint/2010/main" val="391423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2461BF-5314-423B-B37B-4D84AEC0829E}"/>
              </a:ext>
            </a:extLst>
          </p:cNvPr>
          <p:cNvSpPr/>
          <p:nvPr/>
        </p:nvSpPr>
        <p:spPr>
          <a:xfrm>
            <a:off x="0" y="0"/>
            <a:ext cx="3553409" cy="369332"/>
          </a:xfrm>
          <a:prstGeom prst="rect">
            <a:avLst/>
          </a:prstGeom>
        </p:spPr>
        <p:txBody>
          <a:bodyPr wrap="none">
            <a:spAutoFit/>
          </a:bodyPr>
          <a:lstStyle/>
          <a:p>
            <a:r>
              <a:rPr lang="en-US" dirty="0" err="1"/>
              <a:t>reduceToVectors</a:t>
            </a:r>
            <a:r>
              <a:rPr lang="en-US" dirty="0"/>
              <a:t>() and scaling notes</a:t>
            </a:r>
          </a:p>
        </p:txBody>
      </p:sp>
      <p:sp>
        <p:nvSpPr>
          <p:cNvPr id="3" name="Rectangle 2">
            <a:extLst>
              <a:ext uri="{FF2B5EF4-FFF2-40B4-BE49-F238E27FC236}">
                <a16:creationId xmlns:a16="http://schemas.microsoft.com/office/drawing/2014/main" xmlns="" id="{FFA860C9-974D-48EF-8BCA-64446E5B9706}"/>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grpSp>
        <p:nvGrpSpPr>
          <p:cNvPr id="16" name="Group 15">
            <a:extLst>
              <a:ext uri="{FF2B5EF4-FFF2-40B4-BE49-F238E27FC236}">
                <a16:creationId xmlns:a16="http://schemas.microsoft.com/office/drawing/2014/main" xmlns="" id="{54C0FC97-5894-4FD3-9524-096D5D65F0C5}"/>
              </a:ext>
            </a:extLst>
          </p:cNvPr>
          <p:cNvGrpSpPr/>
          <p:nvPr/>
        </p:nvGrpSpPr>
        <p:grpSpPr>
          <a:xfrm>
            <a:off x="7935844" y="4512930"/>
            <a:ext cx="3951403" cy="2163063"/>
            <a:chOff x="5780426" y="1694607"/>
            <a:chExt cx="3951403" cy="2163063"/>
          </a:xfrm>
        </p:grpSpPr>
        <p:sp>
          <p:nvSpPr>
            <p:cNvPr id="6" name="Rectangle 5">
              <a:extLst>
                <a:ext uri="{FF2B5EF4-FFF2-40B4-BE49-F238E27FC236}">
                  <a16:creationId xmlns:a16="http://schemas.microsoft.com/office/drawing/2014/main" xmlns="" id="{A3EE57F6-7878-4153-9BA7-01D73DC8C5DE}"/>
                </a:ext>
              </a:extLst>
            </p:cNvPr>
            <p:cNvSpPr/>
            <p:nvPr/>
          </p:nvSpPr>
          <p:spPr>
            <a:xfrm>
              <a:off x="5780426" y="1694607"/>
              <a:ext cx="3951403" cy="523220"/>
            </a:xfrm>
            <a:prstGeom prst="rect">
              <a:avLst/>
            </a:prstGeom>
          </p:spPr>
          <p:txBody>
            <a:bodyPr wrap="none">
              <a:spAutoFit/>
            </a:bodyPr>
            <a:lstStyle/>
            <a:p>
              <a:r>
                <a:rPr lang="en-US" sz="1400" dirty="0" err="1"/>
                <a:t>reduceToVectors</a:t>
              </a:r>
              <a:r>
                <a:rPr lang="en-US" sz="1400" dirty="0"/>
                <a:t>() and reprojection() scale = 1000m</a:t>
              </a:r>
            </a:p>
            <a:p>
              <a:r>
                <a:rPr lang="en-US" sz="1400" dirty="0"/>
                <a:t>Center pivot detected in test area: 1</a:t>
              </a:r>
            </a:p>
          </p:txBody>
        </p:sp>
        <p:pic>
          <p:nvPicPr>
            <p:cNvPr id="8" name="Picture 7">
              <a:extLst>
                <a:ext uri="{FF2B5EF4-FFF2-40B4-BE49-F238E27FC236}">
                  <a16:creationId xmlns:a16="http://schemas.microsoft.com/office/drawing/2014/main" xmlns="" id="{07D95214-0197-48AC-B7C3-AEBCEEEEFC4C}"/>
                </a:ext>
              </a:extLst>
            </p:cNvPr>
            <p:cNvPicPr>
              <a:picLocks noChangeAspect="1"/>
            </p:cNvPicPr>
            <p:nvPr/>
          </p:nvPicPr>
          <p:blipFill rotWithShape="1">
            <a:blip r:embed="rId2"/>
            <a:srcRect l="41429" t="50000" r="31071" b="22381"/>
            <a:stretch/>
          </p:blipFill>
          <p:spPr>
            <a:xfrm>
              <a:off x="6019800" y="2268302"/>
              <a:ext cx="2813366" cy="1589368"/>
            </a:xfrm>
            <a:prstGeom prst="rect">
              <a:avLst/>
            </a:prstGeom>
          </p:spPr>
        </p:pic>
      </p:grpSp>
      <p:grpSp>
        <p:nvGrpSpPr>
          <p:cNvPr id="15" name="Group 14">
            <a:extLst>
              <a:ext uri="{FF2B5EF4-FFF2-40B4-BE49-F238E27FC236}">
                <a16:creationId xmlns:a16="http://schemas.microsoft.com/office/drawing/2014/main" xmlns="" id="{D26B5378-2EB5-4F73-A8DC-DFA9ACDA6603}"/>
              </a:ext>
            </a:extLst>
          </p:cNvPr>
          <p:cNvGrpSpPr/>
          <p:nvPr/>
        </p:nvGrpSpPr>
        <p:grpSpPr>
          <a:xfrm>
            <a:off x="3861296" y="2406725"/>
            <a:ext cx="3860031" cy="2078127"/>
            <a:chOff x="-1" y="1621971"/>
            <a:chExt cx="3860031" cy="2078127"/>
          </a:xfrm>
        </p:grpSpPr>
        <p:sp>
          <p:nvSpPr>
            <p:cNvPr id="4" name="Rectangle 3">
              <a:extLst>
                <a:ext uri="{FF2B5EF4-FFF2-40B4-BE49-F238E27FC236}">
                  <a16:creationId xmlns:a16="http://schemas.microsoft.com/office/drawing/2014/main" xmlns="" id="{BF77C3C0-7F39-4EA8-A40F-184EF91BFB2E}"/>
                </a:ext>
              </a:extLst>
            </p:cNvPr>
            <p:cNvSpPr/>
            <p:nvPr/>
          </p:nvSpPr>
          <p:spPr>
            <a:xfrm>
              <a:off x="-1" y="1621971"/>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4</a:t>
              </a:r>
            </a:p>
          </p:txBody>
        </p:sp>
        <p:pic>
          <p:nvPicPr>
            <p:cNvPr id="9" name="Picture 8">
              <a:extLst>
                <a:ext uri="{FF2B5EF4-FFF2-40B4-BE49-F238E27FC236}">
                  <a16:creationId xmlns:a16="http://schemas.microsoft.com/office/drawing/2014/main" xmlns="" id="{00676694-1AF2-4AC7-B6CE-7F50373E30D1}"/>
                </a:ext>
              </a:extLst>
            </p:cNvPr>
            <p:cNvPicPr>
              <a:picLocks noChangeAspect="1"/>
            </p:cNvPicPr>
            <p:nvPr/>
          </p:nvPicPr>
          <p:blipFill rotWithShape="1">
            <a:blip r:embed="rId3"/>
            <a:srcRect l="39643" t="52857" r="33929" b="19524"/>
            <a:stretch/>
          </p:blipFill>
          <p:spPr>
            <a:xfrm>
              <a:off x="250918" y="2082298"/>
              <a:ext cx="2752120" cy="1617800"/>
            </a:xfrm>
            <a:prstGeom prst="rect">
              <a:avLst/>
            </a:prstGeom>
          </p:spPr>
        </p:pic>
      </p:grpSp>
      <p:grpSp>
        <p:nvGrpSpPr>
          <p:cNvPr id="17" name="Group 16">
            <a:extLst>
              <a:ext uri="{FF2B5EF4-FFF2-40B4-BE49-F238E27FC236}">
                <a16:creationId xmlns:a16="http://schemas.microsoft.com/office/drawing/2014/main" xmlns="" id="{33D7E3D9-D5DB-462A-AD93-8F5C5EEFF665}"/>
              </a:ext>
            </a:extLst>
          </p:cNvPr>
          <p:cNvGrpSpPr/>
          <p:nvPr/>
        </p:nvGrpSpPr>
        <p:grpSpPr>
          <a:xfrm>
            <a:off x="1265" y="369332"/>
            <a:ext cx="3860031" cy="1829119"/>
            <a:chOff x="195942" y="4394145"/>
            <a:chExt cx="3860031" cy="1829119"/>
          </a:xfrm>
        </p:grpSpPr>
        <p:pic>
          <p:nvPicPr>
            <p:cNvPr id="10" name="Picture 9">
              <a:extLst>
                <a:ext uri="{FF2B5EF4-FFF2-40B4-BE49-F238E27FC236}">
                  <a16:creationId xmlns:a16="http://schemas.microsoft.com/office/drawing/2014/main" xmlns="" id="{D332F0C2-DB0F-43D7-8D7C-242807C8CD8B}"/>
                </a:ext>
              </a:extLst>
            </p:cNvPr>
            <p:cNvPicPr>
              <a:picLocks noChangeAspect="1"/>
            </p:cNvPicPr>
            <p:nvPr/>
          </p:nvPicPr>
          <p:blipFill rotWithShape="1">
            <a:blip r:embed="rId4"/>
            <a:srcRect l="41429" t="56190" r="32857" b="20001"/>
            <a:stretch/>
          </p:blipFill>
          <p:spPr>
            <a:xfrm>
              <a:off x="342863" y="4917365"/>
              <a:ext cx="2507326" cy="1305899"/>
            </a:xfrm>
            <a:prstGeom prst="rect">
              <a:avLst/>
            </a:prstGeom>
          </p:spPr>
        </p:pic>
        <p:sp>
          <p:nvSpPr>
            <p:cNvPr id="11" name="Rectangle 10">
              <a:extLst>
                <a:ext uri="{FF2B5EF4-FFF2-40B4-BE49-F238E27FC236}">
                  <a16:creationId xmlns:a16="http://schemas.microsoft.com/office/drawing/2014/main" xmlns="" id="{30C103D9-9C01-425E-979E-6C16679D0152}"/>
                </a:ext>
              </a:extLst>
            </p:cNvPr>
            <p:cNvSpPr/>
            <p:nvPr/>
          </p:nvSpPr>
          <p:spPr>
            <a:xfrm>
              <a:off x="195942" y="4394145"/>
              <a:ext cx="3860031" cy="523220"/>
            </a:xfrm>
            <a:prstGeom prst="rect">
              <a:avLst/>
            </a:prstGeom>
          </p:spPr>
          <p:txBody>
            <a:bodyPr wrap="none">
              <a:spAutoFit/>
            </a:bodyPr>
            <a:lstStyle/>
            <a:p>
              <a:r>
                <a:rPr lang="en-US" sz="1400" dirty="0" err="1"/>
                <a:t>reduceToVectors</a:t>
              </a:r>
              <a:r>
                <a:rPr lang="en-US" sz="1400" dirty="0"/>
                <a:t>() and reprojection() scale = 300m</a:t>
              </a:r>
            </a:p>
            <a:p>
              <a:r>
                <a:rPr lang="en-US" sz="1400" dirty="0"/>
                <a:t>Center pivot detected in test area: 0</a:t>
              </a:r>
            </a:p>
          </p:txBody>
        </p:sp>
      </p:grpSp>
      <p:grpSp>
        <p:nvGrpSpPr>
          <p:cNvPr id="18" name="Group 17">
            <a:extLst>
              <a:ext uri="{FF2B5EF4-FFF2-40B4-BE49-F238E27FC236}">
                <a16:creationId xmlns:a16="http://schemas.microsoft.com/office/drawing/2014/main" xmlns="" id="{400B18E3-317E-4D59-BBAE-B922E3E203AC}"/>
              </a:ext>
            </a:extLst>
          </p:cNvPr>
          <p:cNvGrpSpPr/>
          <p:nvPr/>
        </p:nvGrpSpPr>
        <p:grpSpPr>
          <a:xfrm>
            <a:off x="3817650" y="424819"/>
            <a:ext cx="4443524" cy="1813218"/>
            <a:chOff x="5871798" y="4394145"/>
            <a:chExt cx="4443524" cy="1813218"/>
          </a:xfrm>
        </p:grpSpPr>
        <p:pic>
          <p:nvPicPr>
            <p:cNvPr id="12" name="Picture 11">
              <a:extLst>
                <a:ext uri="{FF2B5EF4-FFF2-40B4-BE49-F238E27FC236}">
                  <a16:creationId xmlns:a16="http://schemas.microsoft.com/office/drawing/2014/main" xmlns="" id="{D588EE32-1354-4612-9F9F-10042DCCAE2C}"/>
                </a:ext>
              </a:extLst>
            </p:cNvPr>
            <p:cNvPicPr>
              <a:picLocks noChangeAspect="1"/>
            </p:cNvPicPr>
            <p:nvPr/>
          </p:nvPicPr>
          <p:blipFill rotWithShape="1">
            <a:blip r:embed="rId5"/>
            <a:srcRect l="41876" t="57619" r="30624" b="21111"/>
            <a:stretch/>
          </p:blipFill>
          <p:spPr>
            <a:xfrm>
              <a:off x="5985988" y="4917365"/>
              <a:ext cx="2965071" cy="1289998"/>
            </a:xfrm>
            <a:prstGeom prst="rect">
              <a:avLst/>
            </a:prstGeom>
          </p:spPr>
        </p:pic>
        <p:sp>
          <p:nvSpPr>
            <p:cNvPr id="13" name="Rectangle 12">
              <a:extLst>
                <a:ext uri="{FF2B5EF4-FFF2-40B4-BE49-F238E27FC236}">
                  <a16:creationId xmlns:a16="http://schemas.microsoft.com/office/drawing/2014/main" xmlns="" id="{81861847-20D0-4244-9EF7-ADF016E07917}"/>
                </a:ext>
              </a:extLst>
            </p:cNvPr>
            <p:cNvSpPr/>
            <p:nvPr/>
          </p:nvSpPr>
          <p:spPr>
            <a:xfrm>
              <a:off x="5871798" y="4394145"/>
              <a:ext cx="4443524" cy="523220"/>
            </a:xfrm>
            <a:prstGeom prst="rect">
              <a:avLst/>
            </a:prstGeom>
          </p:spPr>
          <p:txBody>
            <a:bodyPr wrap="none">
              <a:spAutoFit/>
            </a:bodyPr>
            <a:lstStyle/>
            <a:p>
              <a:r>
                <a:rPr lang="en-US" sz="1400" dirty="0" err="1"/>
                <a:t>reduceToVectors</a:t>
              </a:r>
              <a:r>
                <a:rPr lang="en-US" sz="1400" dirty="0"/>
                <a:t>() and reprojection() scale = 400m, 450m</a:t>
              </a:r>
            </a:p>
            <a:p>
              <a:r>
                <a:rPr lang="en-US" sz="1400" dirty="0"/>
                <a:t>Center pivot detected in test area: 1</a:t>
              </a:r>
            </a:p>
          </p:txBody>
        </p:sp>
      </p:grpSp>
      <p:grpSp>
        <p:nvGrpSpPr>
          <p:cNvPr id="20" name="Group 19">
            <a:extLst>
              <a:ext uri="{FF2B5EF4-FFF2-40B4-BE49-F238E27FC236}">
                <a16:creationId xmlns:a16="http://schemas.microsoft.com/office/drawing/2014/main" xmlns="" id="{0393CC11-DDE9-4451-AF4C-865C13639879}"/>
              </a:ext>
            </a:extLst>
          </p:cNvPr>
          <p:cNvGrpSpPr/>
          <p:nvPr/>
        </p:nvGrpSpPr>
        <p:grpSpPr>
          <a:xfrm>
            <a:off x="8330704" y="369332"/>
            <a:ext cx="4361771" cy="1787011"/>
            <a:chOff x="9548672" y="4222951"/>
            <a:chExt cx="4361771" cy="1787011"/>
          </a:xfrm>
        </p:grpSpPr>
        <p:pic>
          <p:nvPicPr>
            <p:cNvPr id="14" name="Picture 13">
              <a:extLst>
                <a:ext uri="{FF2B5EF4-FFF2-40B4-BE49-F238E27FC236}">
                  <a16:creationId xmlns:a16="http://schemas.microsoft.com/office/drawing/2014/main" xmlns="" id="{CE4118E1-8440-4491-9FED-A33353E1335C}"/>
                </a:ext>
              </a:extLst>
            </p:cNvPr>
            <p:cNvPicPr>
              <a:picLocks noChangeAspect="1"/>
            </p:cNvPicPr>
            <p:nvPr/>
          </p:nvPicPr>
          <p:blipFill rotWithShape="1">
            <a:blip r:embed="rId6"/>
            <a:srcRect l="43036" t="58095" r="34196" b="20635"/>
            <a:stretch/>
          </p:blipFill>
          <p:spPr>
            <a:xfrm>
              <a:off x="10330542" y="4746171"/>
              <a:ext cx="2404975" cy="1263791"/>
            </a:xfrm>
            <a:prstGeom prst="rect">
              <a:avLst/>
            </a:prstGeom>
          </p:spPr>
        </p:pic>
        <p:sp>
          <p:nvSpPr>
            <p:cNvPr id="19" name="Rectangle 18">
              <a:extLst>
                <a:ext uri="{FF2B5EF4-FFF2-40B4-BE49-F238E27FC236}">
                  <a16:creationId xmlns:a16="http://schemas.microsoft.com/office/drawing/2014/main" xmlns="" id="{9DC570DB-8737-4EA7-ACA5-CDD93C9364A6}"/>
                </a:ext>
              </a:extLst>
            </p:cNvPr>
            <p:cNvSpPr/>
            <p:nvPr/>
          </p:nvSpPr>
          <p:spPr>
            <a:xfrm>
              <a:off x="9548672" y="4222951"/>
              <a:ext cx="4361771" cy="523220"/>
            </a:xfrm>
            <a:prstGeom prst="rect">
              <a:avLst/>
            </a:prstGeom>
          </p:spPr>
          <p:txBody>
            <a:bodyPr wrap="none">
              <a:spAutoFit/>
            </a:bodyPr>
            <a:lstStyle/>
            <a:p>
              <a:r>
                <a:rPr lang="en-US" sz="1400" dirty="0" err="1"/>
                <a:t>reduceToVectors</a:t>
              </a:r>
              <a:r>
                <a:rPr lang="en-US" sz="1400" dirty="0"/>
                <a:t>() and reprojection() scale = 480m, 490m</a:t>
              </a:r>
            </a:p>
            <a:p>
              <a:r>
                <a:rPr lang="en-US" sz="1400" dirty="0"/>
                <a:t>Center pivot detected in test area: 0</a:t>
              </a:r>
            </a:p>
          </p:txBody>
        </p:sp>
      </p:grpSp>
      <p:grpSp>
        <p:nvGrpSpPr>
          <p:cNvPr id="26" name="Group 25">
            <a:extLst>
              <a:ext uri="{FF2B5EF4-FFF2-40B4-BE49-F238E27FC236}">
                <a16:creationId xmlns:a16="http://schemas.microsoft.com/office/drawing/2014/main" xmlns="" id="{CE750CA8-16E2-460A-B797-72A2DDAE60A3}"/>
              </a:ext>
            </a:extLst>
          </p:cNvPr>
          <p:cNvGrpSpPr/>
          <p:nvPr/>
        </p:nvGrpSpPr>
        <p:grpSpPr>
          <a:xfrm>
            <a:off x="-22473" y="2229151"/>
            <a:ext cx="3860031" cy="2147189"/>
            <a:chOff x="305953" y="3735482"/>
            <a:chExt cx="3860031" cy="2147189"/>
          </a:xfrm>
        </p:grpSpPr>
        <p:pic>
          <p:nvPicPr>
            <p:cNvPr id="21" name="Picture 20">
              <a:extLst>
                <a:ext uri="{FF2B5EF4-FFF2-40B4-BE49-F238E27FC236}">
                  <a16:creationId xmlns:a16="http://schemas.microsoft.com/office/drawing/2014/main" xmlns="" id="{D3195C85-328D-49B7-A9B9-95CE075CA0C1}"/>
                </a:ext>
              </a:extLst>
            </p:cNvPr>
            <p:cNvPicPr>
              <a:picLocks noChangeAspect="1"/>
            </p:cNvPicPr>
            <p:nvPr/>
          </p:nvPicPr>
          <p:blipFill rotWithShape="1">
            <a:blip r:embed="rId7"/>
            <a:srcRect l="41162" t="50000" r="31339" b="18730"/>
            <a:stretch/>
          </p:blipFill>
          <p:spPr>
            <a:xfrm>
              <a:off x="464849" y="4258702"/>
              <a:ext cx="2538997" cy="1623969"/>
            </a:xfrm>
            <a:prstGeom prst="rect">
              <a:avLst/>
            </a:prstGeom>
          </p:spPr>
        </p:pic>
        <p:sp>
          <p:nvSpPr>
            <p:cNvPr id="22" name="Rectangle 21">
              <a:extLst>
                <a:ext uri="{FF2B5EF4-FFF2-40B4-BE49-F238E27FC236}">
                  <a16:creationId xmlns:a16="http://schemas.microsoft.com/office/drawing/2014/main" xmlns="" id="{A54DB99B-873F-4B77-B052-60FB4F18990B}"/>
                </a:ext>
              </a:extLst>
            </p:cNvPr>
            <p:cNvSpPr/>
            <p:nvPr/>
          </p:nvSpPr>
          <p:spPr>
            <a:xfrm>
              <a:off x="305953" y="3735482"/>
              <a:ext cx="3860031" cy="523220"/>
            </a:xfrm>
            <a:prstGeom prst="rect">
              <a:avLst/>
            </a:prstGeom>
          </p:spPr>
          <p:txBody>
            <a:bodyPr wrap="none">
              <a:spAutoFit/>
            </a:bodyPr>
            <a:lstStyle/>
            <a:p>
              <a:r>
                <a:rPr lang="en-US" sz="1400" dirty="0" err="1"/>
                <a:t>reduceToVectors</a:t>
              </a:r>
              <a:r>
                <a:rPr lang="en-US" sz="1400" dirty="0"/>
                <a:t>() and reprojection() scale = 495m</a:t>
              </a:r>
            </a:p>
            <a:p>
              <a:r>
                <a:rPr lang="en-US" sz="1400" dirty="0"/>
                <a:t>Center pivot detected in test area: 4</a:t>
              </a:r>
            </a:p>
          </p:txBody>
        </p:sp>
      </p:grpSp>
      <p:grpSp>
        <p:nvGrpSpPr>
          <p:cNvPr id="25" name="Group 24">
            <a:extLst>
              <a:ext uri="{FF2B5EF4-FFF2-40B4-BE49-F238E27FC236}">
                <a16:creationId xmlns:a16="http://schemas.microsoft.com/office/drawing/2014/main" xmlns="" id="{160689E2-5993-4A0E-8F00-B5631E580779}"/>
              </a:ext>
            </a:extLst>
          </p:cNvPr>
          <p:cNvGrpSpPr/>
          <p:nvPr/>
        </p:nvGrpSpPr>
        <p:grpSpPr>
          <a:xfrm>
            <a:off x="8137893" y="2413896"/>
            <a:ext cx="3860031" cy="2018704"/>
            <a:chOff x="10453026" y="2000446"/>
            <a:chExt cx="3860031" cy="2018704"/>
          </a:xfrm>
        </p:grpSpPr>
        <p:pic>
          <p:nvPicPr>
            <p:cNvPr id="23" name="Picture 22">
              <a:extLst>
                <a:ext uri="{FF2B5EF4-FFF2-40B4-BE49-F238E27FC236}">
                  <a16:creationId xmlns:a16="http://schemas.microsoft.com/office/drawing/2014/main" xmlns="" id="{83597B00-F4AB-484A-8F03-65E4B7FF8F99}"/>
                </a:ext>
              </a:extLst>
            </p:cNvPr>
            <p:cNvPicPr>
              <a:picLocks noChangeAspect="1"/>
            </p:cNvPicPr>
            <p:nvPr/>
          </p:nvPicPr>
          <p:blipFill rotWithShape="1">
            <a:blip r:embed="rId8"/>
            <a:srcRect l="43393" t="55873" r="34170" b="19842"/>
            <a:stretch/>
          </p:blipFill>
          <p:spPr>
            <a:xfrm>
              <a:off x="10500502" y="2473309"/>
              <a:ext cx="2538997" cy="1545841"/>
            </a:xfrm>
            <a:prstGeom prst="rect">
              <a:avLst/>
            </a:prstGeom>
          </p:spPr>
        </p:pic>
        <p:sp>
          <p:nvSpPr>
            <p:cNvPr id="24" name="Rectangle 23">
              <a:extLst>
                <a:ext uri="{FF2B5EF4-FFF2-40B4-BE49-F238E27FC236}">
                  <a16:creationId xmlns:a16="http://schemas.microsoft.com/office/drawing/2014/main" xmlns="" id="{382F3571-AFAC-430E-9072-0BEAF6B394E2}"/>
                </a:ext>
              </a:extLst>
            </p:cNvPr>
            <p:cNvSpPr/>
            <p:nvPr/>
          </p:nvSpPr>
          <p:spPr>
            <a:xfrm>
              <a:off x="10453026" y="2000446"/>
              <a:ext cx="3860031" cy="523220"/>
            </a:xfrm>
            <a:prstGeom prst="rect">
              <a:avLst/>
            </a:prstGeom>
          </p:spPr>
          <p:txBody>
            <a:bodyPr wrap="none">
              <a:spAutoFit/>
            </a:bodyPr>
            <a:lstStyle/>
            <a:p>
              <a:r>
                <a:rPr lang="en-US" sz="1400" dirty="0" err="1"/>
                <a:t>reduceToVectors</a:t>
              </a:r>
              <a:r>
                <a:rPr lang="en-US" sz="1400" dirty="0"/>
                <a:t>() and reprojection() scale = 600m</a:t>
              </a:r>
            </a:p>
            <a:p>
              <a:r>
                <a:rPr lang="en-US" sz="1400" dirty="0"/>
                <a:t>Center pivot detected in test area: 3</a:t>
              </a:r>
            </a:p>
          </p:txBody>
        </p:sp>
      </p:grpSp>
      <p:grpSp>
        <p:nvGrpSpPr>
          <p:cNvPr id="29" name="Group 28">
            <a:extLst>
              <a:ext uri="{FF2B5EF4-FFF2-40B4-BE49-F238E27FC236}">
                <a16:creationId xmlns:a16="http://schemas.microsoft.com/office/drawing/2014/main" xmlns="" id="{002DBD4E-8BA7-490A-8971-754933468F80}"/>
              </a:ext>
            </a:extLst>
          </p:cNvPr>
          <p:cNvGrpSpPr/>
          <p:nvPr/>
        </p:nvGrpSpPr>
        <p:grpSpPr>
          <a:xfrm>
            <a:off x="83040" y="4686747"/>
            <a:ext cx="3860031" cy="1927440"/>
            <a:chOff x="4443658" y="4993153"/>
            <a:chExt cx="3860031" cy="1927440"/>
          </a:xfrm>
        </p:grpSpPr>
        <p:pic>
          <p:nvPicPr>
            <p:cNvPr id="27" name="Picture 26">
              <a:extLst>
                <a:ext uri="{FF2B5EF4-FFF2-40B4-BE49-F238E27FC236}">
                  <a16:creationId xmlns:a16="http://schemas.microsoft.com/office/drawing/2014/main" xmlns="" id="{7FF345AD-BBF2-4190-9860-C4BB3AB12E05}"/>
                </a:ext>
              </a:extLst>
            </p:cNvPr>
            <p:cNvPicPr>
              <a:picLocks noChangeAspect="1"/>
            </p:cNvPicPr>
            <p:nvPr/>
          </p:nvPicPr>
          <p:blipFill rotWithShape="1">
            <a:blip r:embed="rId9"/>
            <a:srcRect l="43256" t="55554" r="32829" b="20160"/>
            <a:stretch/>
          </p:blipFill>
          <p:spPr>
            <a:xfrm>
              <a:off x="4443658" y="5448833"/>
              <a:ext cx="2576565" cy="1471760"/>
            </a:xfrm>
            <a:prstGeom prst="rect">
              <a:avLst/>
            </a:prstGeom>
          </p:spPr>
        </p:pic>
        <p:sp>
          <p:nvSpPr>
            <p:cNvPr id="28" name="Rectangle 27">
              <a:extLst>
                <a:ext uri="{FF2B5EF4-FFF2-40B4-BE49-F238E27FC236}">
                  <a16:creationId xmlns:a16="http://schemas.microsoft.com/office/drawing/2014/main" xmlns="" id="{4976745F-4DFE-40A3-9F75-7DDBC8FAF232}"/>
                </a:ext>
              </a:extLst>
            </p:cNvPr>
            <p:cNvSpPr/>
            <p:nvPr/>
          </p:nvSpPr>
          <p:spPr>
            <a:xfrm>
              <a:off x="4443658" y="4993153"/>
              <a:ext cx="3860031" cy="523220"/>
            </a:xfrm>
            <a:prstGeom prst="rect">
              <a:avLst/>
            </a:prstGeom>
          </p:spPr>
          <p:txBody>
            <a:bodyPr wrap="none">
              <a:spAutoFit/>
            </a:bodyPr>
            <a:lstStyle/>
            <a:p>
              <a:r>
                <a:rPr lang="en-US" sz="1400" dirty="0" err="1"/>
                <a:t>reduceToVectors</a:t>
              </a:r>
              <a:r>
                <a:rPr lang="en-US" sz="1400" dirty="0"/>
                <a:t>() and reprojection() scale = 700m</a:t>
              </a:r>
            </a:p>
            <a:p>
              <a:r>
                <a:rPr lang="en-US" sz="1400" dirty="0"/>
                <a:t>Center pivot detected in test area: 3</a:t>
              </a:r>
            </a:p>
          </p:txBody>
        </p:sp>
      </p:grpSp>
      <p:grpSp>
        <p:nvGrpSpPr>
          <p:cNvPr id="32" name="Group 31">
            <a:extLst>
              <a:ext uri="{FF2B5EF4-FFF2-40B4-BE49-F238E27FC236}">
                <a16:creationId xmlns:a16="http://schemas.microsoft.com/office/drawing/2014/main" xmlns="" id="{CFE8ABFC-CAC7-484F-9DA5-25F5332C519C}"/>
              </a:ext>
            </a:extLst>
          </p:cNvPr>
          <p:cNvGrpSpPr/>
          <p:nvPr/>
        </p:nvGrpSpPr>
        <p:grpSpPr>
          <a:xfrm>
            <a:off x="3931840" y="4673148"/>
            <a:ext cx="3860031" cy="2122502"/>
            <a:chOff x="8324531" y="4947170"/>
            <a:chExt cx="3860031" cy="2122502"/>
          </a:xfrm>
        </p:grpSpPr>
        <p:pic>
          <p:nvPicPr>
            <p:cNvPr id="30" name="Picture 29">
              <a:extLst>
                <a:ext uri="{FF2B5EF4-FFF2-40B4-BE49-F238E27FC236}">
                  <a16:creationId xmlns:a16="http://schemas.microsoft.com/office/drawing/2014/main" xmlns="" id="{B70168AB-CA68-4E24-9F7F-D990C02C43A7}"/>
                </a:ext>
              </a:extLst>
            </p:cNvPr>
            <p:cNvPicPr>
              <a:picLocks noChangeAspect="1"/>
            </p:cNvPicPr>
            <p:nvPr/>
          </p:nvPicPr>
          <p:blipFill rotWithShape="1">
            <a:blip r:embed="rId10"/>
            <a:srcRect l="41871" t="56364" r="35427" b="17210"/>
            <a:stretch/>
          </p:blipFill>
          <p:spPr>
            <a:xfrm>
              <a:off x="8450329" y="5452982"/>
              <a:ext cx="2468942" cy="1616690"/>
            </a:xfrm>
            <a:prstGeom prst="rect">
              <a:avLst/>
            </a:prstGeom>
          </p:spPr>
        </p:pic>
        <p:sp>
          <p:nvSpPr>
            <p:cNvPr id="31" name="Rectangle 30">
              <a:extLst>
                <a:ext uri="{FF2B5EF4-FFF2-40B4-BE49-F238E27FC236}">
                  <a16:creationId xmlns:a16="http://schemas.microsoft.com/office/drawing/2014/main" xmlns="" id="{975A6AB1-9DC0-4303-9AD7-2B55135BE39E}"/>
                </a:ext>
              </a:extLst>
            </p:cNvPr>
            <p:cNvSpPr/>
            <p:nvPr/>
          </p:nvSpPr>
          <p:spPr>
            <a:xfrm>
              <a:off x="8324531" y="4947170"/>
              <a:ext cx="3860031" cy="523220"/>
            </a:xfrm>
            <a:prstGeom prst="rect">
              <a:avLst/>
            </a:prstGeom>
          </p:spPr>
          <p:txBody>
            <a:bodyPr wrap="none">
              <a:spAutoFit/>
            </a:bodyPr>
            <a:lstStyle/>
            <a:p>
              <a:r>
                <a:rPr lang="en-US" sz="1400" dirty="0" err="1"/>
                <a:t>reduceToVectors</a:t>
              </a:r>
              <a:r>
                <a:rPr lang="en-US" sz="1400" dirty="0"/>
                <a:t>() and reprojection() scale = 800m</a:t>
              </a:r>
            </a:p>
            <a:p>
              <a:r>
                <a:rPr lang="en-US" sz="1400" dirty="0"/>
                <a:t>Center pivot detected in test area: 5</a:t>
              </a:r>
            </a:p>
          </p:txBody>
        </p:sp>
      </p:grpSp>
    </p:spTree>
    <p:extLst>
      <p:ext uri="{BB962C8B-B14F-4D97-AF65-F5344CB8AC3E}">
        <p14:creationId xmlns:p14="http://schemas.microsoft.com/office/powerpoint/2010/main" val="2742275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3063E08-34A8-414B-9191-4CF07CDBFD0A}"/>
              </a:ext>
            </a:extLst>
          </p:cNvPr>
          <p:cNvSpPr/>
          <p:nvPr/>
        </p:nvSpPr>
        <p:spPr>
          <a:xfrm>
            <a:off x="8499643"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v2</a:t>
            </a:r>
          </a:p>
        </p:txBody>
      </p:sp>
      <p:sp>
        <p:nvSpPr>
          <p:cNvPr id="3" name="Rectangle 2">
            <a:extLst>
              <a:ext uri="{FF2B5EF4-FFF2-40B4-BE49-F238E27FC236}">
                <a16:creationId xmlns:a16="http://schemas.microsoft.com/office/drawing/2014/main" xmlns="" id="{77E3DD20-4D74-40B6-9852-795704B077DA}"/>
              </a:ext>
            </a:extLst>
          </p:cNvPr>
          <p:cNvSpPr/>
          <p:nvPr/>
        </p:nvSpPr>
        <p:spPr>
          <a:xfrm>
            <a:off x="86134" y="135568"/>
            <a:ext cx="11988102" cy="1323439"/>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Because EVI composite from Landsat is at 110m/pixel scale, try using a single </a:t>
            </a:r>
            <a:r>
              <a:rPr lang="en-US" sz="1600" dirty="0" err="1"/>
              <a:t>landsat</a:t>
            </a:r>
            <a:r>
              <a:rPr lang="en-US" sz="1600" dirty="0"/>
              <a:t> image at 30m/pixel scale and running center pivot detection</a:t>
            </a:r>
          </a:p>
          <a:p>
            <a:pPr marL="285750" indent="-285750">
              <a:buFont typeface="Arial" panose="020B0604020202020204" pitchFamily="34" charset="0"/>
              <a:buChar char="•"/>
            </a:pPr>
            <a:r>
              <a:rPr lang="en-US" sz="1600" dirty="0"/>
              <a:t>Unfortunately, the same problem: there are blue (</a:t>
            </a:r>
            <a:r>
              <a:rPr lang="en-US" sz="1600" dirty="0" err="1"/>
              <a:t>reprojected</a:t>
            </a:r>
            <a:r>
              <a:rPr lang="en-US" sz="1600" dirty="0"/>
              <a:t>) pixels where red (un </a:t>
            </a:r>
            <a:r>
              <a:rPr lang="en-US" sz="1600" dirty="0" err="1"/>
              <a:t>reprojected</a:t>
            </a:r>
            <a:r>
              <a:rPr lang="en-US" sz="1600" dirty="0"/>
              <a:t>) pixels don’t show up, and vice versa</a:t>
            </a:r>
          </a:p>
        </p:txBody>
      </p:sp>
      <p:pic>
        <p:nvPicPr>
          <p:cNvPr id="4" name="Picture 3">
            <a:extLst>
              <a:ext uri="{FF2B5EF4-FFF2-40B4-BE49-F238E27FC236}">
                <a16:creationId xmlns:a16="http://schemas.microsoft.com/office/drawing/2014/main" xmlns="" id="{5423647B-B359-4708-A71D-46EE5A894019}"/>
              </a:ext>
            </a:extLst>
          </p:cNvPr>
          <p:cNvPicPr>
            <a:picLocks noChangeAspect="1"/>
          </p:cNvPicPr>
          <p:nvPr/>
        </p:nvPicPr>
        <p:blipFill rotWithShape="1">
          <a:blip r:embed="rId2"/>
          <a:srcRect l="50000" t="56190" r="25357" b="11112"/>
          <a:stretch/>
        </p:blipFill>
        <p:spPr>
          <a:xfrm>
            <a:off x="783771" y="2928257"/>
            <a:ext cx="3004457" cy="2242458"/>
          </a:xfrm>
          <a:prstGeom prst="rect">
            <a:avLst/>
          </a:prstGeom>
        </p:spPr>
      </p:pic>
    </p:spTree>
    <p:extLst>
      <p:ext uri="{BB962C8B-B14F-4D97-AF65-F5344CB8AC3E}">
        <p14:creationId xmlns:p14="http://schemas.microsoft.com/office/powerpoint/2010/main" val="301687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7E03755-0EB5-4B6D-B06E-336C63999ACF}"/>
              </a:ext>
            </a:extLst>
          </p:cNvPr>
          <p:cNvSpPr/>
          <p:nvPr/>
        </p:nvSpPr>
        <p:spPr>
          <a:xfrm>
            <a:off x="1" y="0"/>
            <a:ext cx="12033152" cy="1477328"/>
          </a:xfrm>
          <a:prstGeom prst="rect">
            <a:avLst/>
          </a:prstGeom>
        </p:spPr>
        <p:txBody>
          <a:bodyPr wrap="square">
            <a:spAutoFit/>
          </a:bodyPr>
          <a:lstStyle/>
          <a:p>
            <a:r>
              <a:rPr lang="en-US" dirty="0" err="1"/>
              <a:t>reduceToVectors</a:t>
            </a:r>
            <a:r>
              <a:rPr lang="en-US" dirty="0"/>
              <a:t>() and scaling notes: for Kansas</a:t>
            </a:r>
          </a:p>
          <a:p>
            <a:pPr marL="285750" indent="-285750">
              <a:buFont typeface="Arial" panose="020B0604020202020204" pitchFamily="34" charset="0"/>
              <a:buChar char="•"/>
            </a:pPr>
            <a:r>
              <a:rPr lang="en-US" dirty="0" err="1"/>
              <a:t>Reprojecting</a:t>
            </a:r>
            <a:r>
              <a:rPr lang="en-US" dirty="0"/>
              <a:t> to 500m scale misses a lot of detected center pivots. </a:t>
            </a:r>
          </a:p>
          <a:p>
            <a:pPr marL="285750" indent="-285750">
              <a:buFont typeface="Arial" panose="020B0604020202020204" pitchFamily="34" charset="0"/>
              <a:buChar char="•"/>
            </a:pPr>
            <a:r>
              <a:rPr lang="en-US" dirty="0"/>
              <a:t>Unlike over Brazil, doing </a:t>
            </a:r>
            <a:r>
              <a:rPr lang="en-US" dirty="0" err="1"/>
              <a:t>reduceToVectors</a:t>
            </a:r>
            <a:r>
              <a:rPr lang="en-US" dirty="0"/>
              <a:t>() at 30m scale still produces results and the blue doesn’t seem to be completely offset after reprojection()</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B136646C-BB34-4685-9821-1EC9BED91F26}"/>
              </a:ext>
            </a:extLst>
          </p:cNvPr>
          <p:cNvGrpSpPr/>
          <p:nvPr/>
        </p:nvGrpSpPr>
        <p:grpSpPr>
          <a:xfrm>
            <a:off x="350195" y="1011357"/>
            <a:ext cx="4727108" cy="2908889"/>
            <a:chOff x="680935" y="369332"/>
            <a:chExt cx="4727108" cy="2908889"/>
          </a:xfrm>
        </p:grpSpPr>
        <p:pic>
          <p:nvPicPr>
            <p:cNvPr id="3" name="Picture 2">
              <a:extLst>
                <a:ext uri="{FF2B5EF4-FFF2-40B4-BE49-F238E27FC236}">
                  <a16:creationId xmlns:a16="http://schemas.microsoft.com/office/drawing/2014/main" xmlns="" id="{B6A5C0A6-DD57-43B7-83E8-F6924D4306E9}"/>
                </a:ext>
              </a:extLst>
            </p:cNvPr>
            <p:cNvPicPr>
              <a:picLocks noChangeAspect="1"/>
            </p:cNvPicPr>
            <p:nvPr/>
          </p:nvPicPr>
          <p:blipFill rotWithShape="1">
            <a:blip r:embed="rId2"/>
            <a:srcRect l="51223" t="39858" r="23644" b="36879"/>
            <a:stretch/>
          </p:blipFill>
          <p:spPr>
            <a:xfrm>
              <a:off x="680935" y="817123"/>
              <a:ext cx="4727108" cy="2461098"/>
            </a:xfrm>
            <a:prstGeom prst="rect">
              <a:avLst/>
            </a:prstGeom>
          </p:spPr>
        </p:pic>
        <p:sp>
          <p:nvSpPr>
            <p:cNvPr id="4" name="Rectangle 3">
              <a:extLst>
                <a:ext uri="{FF2B5EF4-FFF2-40B4-BE49-F238E27FC236}">
                  <a16:creationId xmlns:a16="http://schemas.microsoft.com/office/drawing/2014/main" xmlns="" id="{B201F485-0437-43BC-9EF3-CCB16C5A8006}"/>
                </a:ext>
              </a:extLst>
            </p:cNvPr>
            <p:cNvSpPr/>
            <p:nvPr/>
          </p:nvSpPr>
          <p:spPr>
            <a:xfrm>
              <a:off x="1114473" y="369332"/>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112</a:t>
              </a:r>
            </a:p>
          </p:txBody>
        </p:sp>
      </p:grpSp>
      <p:grpSp>
        <p:nvGrpSpPr>
          <p:cNvPr id="8" name="Group 7">
            <a:extLst>
              <a:ext uri="{FF2B5EF4-FFF2-40B4-BE49-F238E27FC236}">
                <a16:creationId xmlns:a16="http://schemas.microsoft.com/office/drawing/2014/main" xmlns="" id="{091C819B-A690-4567-AE00-AB4F869C5BCC}"/>
              </a:ext>
            </a:extLst>
          </p:cNvPr>
          <p:cNvGrpSpPr/>
          <p:nvPr/>
        </p:nvGrpSpPr>
        <p:grpSpPr>
          <a:xfrm>
            <a:off x="6451715" y="1181591"/>
            <a:ext cx="3860032" cy="2247409"/>
            <a:chOff x="6694906" y="1011357"/>
            <a:chExt cx="3860032" cy="2247409"/>
          </a:xfrm>
        </p:grpSpPr>
        <p:sp>
          <p:nvSpPr>
            <p:cNvPr id="6" name="Rectangle 5">
              <a:extLst>
                <a:ext uri="{FF2B5EF4-FFF2-40B4-BE49-F238E27FC236}">
                  <a16:creationId xmlns:a16="http://schemas.microsoft.com/office/drawing/2014/main" xmlns="" id="{9F482B3A-E31F-44E8-BAD2-74395B90D2A7}"/>
                </a:ext>
              </a:extLst>
            </p:cNvPr>
            <p:cNvSpPr/>
            <p:nvPr/>
          </p:nvSpPr>
          <p:spPr>
            <a:xfrm>
              <a:off x="6694907" y="1011357"/>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102</a:t>
              </a:r>
            </a:p>
          </p:txBody>
        </p:sp>
        <p:pic>
          <p:nvPicPr>
            <p:cNvPr id="7" name="Picture 6">
              <a:extLst>
                <a:ext uri="{FF2B5EF4-FFF2-40B4-BE49-F238E27FC236}">
                  <a16:creationId xmlns:a16="http://schemas.microsoft.com/office/drawing/2014/main" xmlns="" id="{61C3C6E0-B33E-465D-81DA-C3572667AA1C}"/>
                </a:ext>
              </a:extLst>
            </p:cNvPr>
            <p:cNvPicPr>
              <a:picLocks noChangeAspect="1"/>
            </p:cNvPicPr>
            <p:nvPr/>
          </p:nvPicPr>
          <p:blipFill rotWithShape="1">
            <a:blip r:embed="rId3"/>
            <a:srcRect l="42607" t="60568" r="25733" b="13191"/>
            <a:stretch/>
          </p:blipFill>
          <p:spPr>
            <a:xfrm>
              <a:off x="6694906" y="1459148"/>
              <a:ext cx="3860031" cy="1799618"/>
            </a:xfrm>
            <a:prstGeom prst="rect">
              <a:avLst/>
            </a:prstGeom>
          </p:spPr>
        </p:pic>
      </p:grpSp>
      <p:grpSp>
        <p:nvGrpSpPr>
          <p:cNvPr id="11" name="Group 10">
            <a:extLst>
              <a:ext uri="{FF2B5EF4-FFF2-40B4-BE49-F238E27FC236}">
                <a16:creationId xmlns:a16="http://schemas.microsoft.com/office/drawing/2014/main" xmlns="" id="{25B4B0D2-5272-48C6-BBBE-34B390A8C1DF}"/>
              </a:ext>
            </a:extLst>
          </p:cNvPr>
          <p:cNvGrpSpPr/>
          <p:nvPr/>
        </p:nvGrpSpPr>
        <p:grpSpPr>
          <a:xfrm>
            <a:off x="3841212" y="4259280"/>
            <a:ext cx="3837012" cy="2294292"/>
            <a:chOff x="4747216" y="4213831"/>
            <a:chExt cx="3837012" cy="2294292"/>
          </a:xfrm>
        </p:grpSpPr>
        <p:pic>
          <p:nvPicPr>
            <p:cNvPr id="9" name="Picture 8">
              <a:extLst>
                <a:ext uri="{FF2B5EF4-FFF2-40B4-BE49-F238E27FC236}">
                  <a16:creationId xmlns:a16="http://schemas.microsoft.com/office/drawing/2014/main" xmlns="" id="{1E8B051C-0E05-493F-912C-F4D8DFD0C9C3}"/>
                </a:ext>
              </a:extLst>
            </p:cNvPr>
            <p:cNvPicPr>
              <a:picLocks noChangeAspect="1"/>
            </p:cNvPicPr>
            <p:nvPr/>
          </p:nvPicPr>
          <p:blipFill rotWithShape="1">
            <a:blip r:embed="rId4"/>
            <a:srcRect l="39255" t="56029" r="34016" b="14747"/>
            <a:stretch/>
          </p:blipFill>
          <p:spPr>
            <a:xfrm>
              <a:off x="4922196" y="4503906"/>
              <a:ext cx="3258766" cy="2004217"/>
            </a:xfrm>
            <a:prstGeom prst="rect">
              <a:avLst/>
            </a:prstGeom>
          </p:spPr>
        </p:pic>
        <p:sp>
          <p:nvSpPr>
            <p:cNvPr id="10" name="Rectangle 9">
              <a:extLst>
                <a:ext uri="{FF2B5EF4-FFF2-40B4-BE49-F238E27FC236}">
                  <a16:creationId xmlns:a16="http://schemas.microsoft.com/office/drawing/2014/main" xmlns="" id="{E28DFF49-932F-4081-A92A-EA14F8CF3F8A}"/>
                </a:ext>
              </a:extLst>
            </p:cNvPr>
            <p:cNvSpPr/>
            <p:nvPr/>
          </p:nvSpPr>
          <p:spPr>
            <a:xfrm>
              <a:off x="4747216" y="4213831"/>
              <a:ext cx="3837012" cy="307777"/>
            </a:xfrm>
            <a:prstGeom prst="rect">
              <a:avLst/>
            </a:prstGeom>
          </p:spPr>
          <p:txBody>
            <a:bodyPr wrap="none">
              <a:spAutoFit/>
            </a:bodyPr>
            <a:lstStyle/>
            <a:p>
              <a:r>
                <a:rPr lang="en-US" sz="1400" dirty="0"/>
                <a:t>Even in Kansas, heterogeneous fields are detected</a:t>
              </a:r>
            </a:p>
          </p:txBody>
        </p:sp>
      </p:grpSp>
      <p:sp>
        <p:nvSpPr>
          <p:cNvPr id="12" name="Rectangle 11">
            <a:extLst>
              <a:ext uri="{FF2B5EF4-FFF2-40B4-BE49-F238E27FC236}">
                <a16:creationId xmlns:a16="http://schemas.microsoft.com/office/drawing/2014/main" xmlns="" id="{575DAB37-9F08-40DA-B38D-2C2B27C9EDC7}"/>
              </a:ext>
            </a:extLst>
          </p:cNvPr>
          <p:cNvSpPr/>
          <p:nvPr/>
        </p:nvSpPr>
        <p:spPr>
          <a:xfrm>
            <a:off x="8889150" y="6547352"/>
            <a:ext cx="3144002" cy="307777"/>
          </a:xfrm>
          <a:prstGeom prst="rect">
            <a:avLst/>
          </a:prstGeom>
        </p:spPr>
        <p:txBody>
          <a:bodyPr wrap="none">
            <a:spAutoFit/>
          </a:bodyPr>
          <a:lstStyle/>
          <a:p>
            <a:r>
              <a:rPr lang="en-US" sz="1400" dirty="0"/>
              <a:t>In GEE: </a:t>
            </a:r>
            <a:r>
              <a:rPr lang="en-US" sz="1400" dirty="0" err="1"/>
              <a:t>LandCover</a:t>
            </a:r>
            <a:r>
              <a:rPr lang="en-US" sz="1400" dirty="0"/>
              <a:t>/Center Pivot Example</a:t>
            </a:r>
          </a:p>
        </p:txBody>
      </p:sp>
    </p:spTree>
    <p:extLst>
      <p:ext uri="{BB962C8B-B14F-4D97-AF65-F5344CB8AC3E}">
        <p14:creationId xmlns:p14="http://schemas.microsoft.com/office/powerpoint/2010/main" val="79383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1800</TotalTime>
  <Words>1243</Words>
  <Application>Microsoft Macintosh PowerPoint</Application>
  <PresentationFormat>Custom</PresentationFormat>
  <Paragraphs>125</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Land cover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Ming Zhang</cp:lastModifiedBy>
  <cp:revision>96</cp:revision>
  <dcterms:created xsi:type="dcterms:W3CDTF">2019-01-21T19:25:17Z</dcterms:created>
  <dcterms:modified xsi:type="dcterms:W3CDTF">2019-01-29T00:37:53Z</dcterms:modified>
</cp:coreProperties>
</file>